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60" r:id="rId2"/>
    <p:sldId id="259" r:id="rId3"/>
    <p:sldId id="258" r:id="rId4"/>
    <p:sldId id="257" r:id="rId5"/>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5"/>
    <p:restoredTop sz="94677"/>
  </p:normalViewPr>
  <p:slideViewPr>
    <p:cSldViewPr snapToGrid="0" snapToObjects="1">
      <p:cViewPr varScale="1">
        <p:scale>
          <a:sx n="92" d="100"/>
          <a:sy n="92" d="100"/>
        </p:scale>
        <p:origin x="648" y="19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5D67B63D-657B-124B-9004-68437C0812B3}" type="datetimeFigureOut">
              <a:rPr lang="en-US" smtClean="0"/>
              <a:t>5/14/18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88751599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D67B63D-657B-124B-9004-68437C0812B3}" type="datetimeFigureOut">
              <a:rPr lang="en-US" smtClean="0"/>
              <a:t>5/14/18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16243542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D67B63D-657B-124B-9004-68437C0812B3}" type="datetimeFigureOut">
              <a:rPr lang="en-US" smtClean="0"/>
              <a:t>5/14/18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7030884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D67B63D-657B-124B-9004-68437C0812B3}" type="datetimeFigureOut">
              <a:rPr lang="en-US" smtClean="0"/>
              <a:t>5/14/18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424540749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5D67B63D-657B-124B-9004-68437C0812B3}" type="datetimeFigureOut">
              <a:rPr lang="en-US" smtClean="0"/>
              <a:t>5/14/18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37951703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5D67B63D-657B-124B-9004-68437C0812B3}" type="datetimeFigureOut">
              <a:rPr lang="en-US" smtClean="0"/>
              <a:t>5/14/18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19322503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5D67B63D-657B-124B-9004-68437C0812B3}" type="datetimeFigureOut">
              <a:rPr lang="en-US" smtClean="0"/>
              <a:t>5/14/18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304888134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5D67B63D-657B-124B-9004-68437C0812B3}" type="datetimeFigureOut">
              <a:rPr lang="en-US" smtClean="0"/>
              <a:t>5/14/18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366356546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D67B63D-657B-124B-9004-68437C0812B3}" type="datetimeFigureOut">
              <a:rPr lang="en-US" smtClean="0"/>
              <a:t>5/14/18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230637289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D67B63D-657B-124B-9004-68437C0812B3}" type="datetimeFigureOut">
              <a:rPr lang="en-US" smtClean="0"/>
              <a:t>5/14/18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24399876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5D67B63D-657B-124B-9004-68437C0812B3}" type="datetimeFigureOut">
              <a:rPr lang="en-US" smtClean="0"/>
              <a:t>5/14/18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0960873-FA3C-2044-B654-8B7E79E65EC8}" type="slidenum">
              <a:rPr lang="en-US" smtClean="0"/>
              <a:t>‹#›</a:t>
            </a:fld>
            <a:endParaRPr lang="en-US"/>
          </a:p>
        </p:txBody>
      </p:sp>
    </p:spTree>
    <p:extLst>
      <p:ext uri="{BB962C8B-B14F-4D97-AF65-F5344CB8AC3E}">
        <p14:creationId xmlns:p14="http://schemas.microsoft.com/office/powerpoint/2010/main" val="19346431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D67B63D-657B-124B-9004-68437C0812B3}" type="datetimeFigureOut">
              <a:rPr lang="en-US" smtClean="0"/>
              <a:t>5/14/18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0960873-FA3C-2044-B654-8B7E79E65EC8}" type="slidenum">
              <a:rPr lang="en-US" smtClean="0"/>
              <a:t>‹#›</a:t>
            </a:fld>
            <a:endParaRPr lang="en-US"/>
          </a:p>
        </p:txBody>
      </p:sp>
    </p:spTree>
    <p:extLst>
      <p:ext uri="{BB962C8B-B14F-4D97-AF65-F5344CB8AC3E}">
        <p14:creationId xmlns:p14="http://schemas.microsoft.com/office/powerpoint/2010/main" val="216470548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FC5491-1EB5-3845-A554-D629D6F40FE4}"/>
              </a:ext>
            </a:extLst>
          </p:cNvPr>
          <p:cNvSpPr>
            <a:spLocks noGrp="1"/>
          </p:cNvSpPr>
          <p:nvPr>
            <p:ph type="title"/>
          </p:nvPr>
        </p:nvSpPr>
        <p:spPr/>
        <p:txBody>
          <a:bodyPr/>
          <a:lstStyle/>
          <a:p>
            <a:r>
              <a:rPr lang="en-US" dirty="0"/>
              <a:t>Introductory Prompts</a:t>
            </a:r>
          </a:p>
        </p:txBody>
      </p:sp>
      <p:sp>
        <p:nvSpPr>
          <p:cNvPr id="3" name="Content Placeholder 2">
            <a:extLst>
              <a:ext uri="{FF2B5EF4-FFF2-40B4-BE49-F238E27FC236}">
                <a16:creationId xmlns:a16="http://schemas.microsoft.com/office/drawing/2014/main" id="{CB20B839-CFB4-A041-B101-79FBD3D88E0D}"/>
              </a:ext>
            </a:extLst>
          </p:cNvPr>
          <p:cNvSpPr>
            <a:spLocks noGrp="1"/>
          </p:cNvSpPr>
          <p:nvPr>
            <p:ph idx="1"/>
          </p:nvPr>
        </p:nvSpPr>
        <p:spPr/>
        <p:txBody>
          <a:bodyPr>
            <a:normAutofit fontScale="92500" lnSpcReduction="10000"/>
          </a:bodyPr>
          <a:lstStyle/>
          <a:p>
            <a:pPr marL="514350" indent="-514350">
              <a:buFont typeface="+mj-lt"/>
              <a:buAutoNum type="arabicPeriod"/>
            </a:pPr>
            <a:r>
              <a:rPr lang="en-US" dirty="0"/>
              <a:t>Name</a:t>
            </a:r>
          </a:p>
          <a:p>
            <a:pPr marL="514350" indent="-514350">
              <a:buFont typeface="+mj-lt"/>
              <a:buAutoNum type="arabicPeriod"/>
            </a:pPr>
            <a:r>
              <a:rPr lang="en-US" dirty="0"/>
              <a:t>What you are working on now that excites you most?</a:t>
            </a:r>
          </a:p>
          <a:p>
            <a:pPr marL="514350" indent="-514350">
              <a:buFont typeface="+mj-lt"/>
              <a:buAutoNum type="arabicPeriod"/>
            </a:pPr>
            <a:r>
              <a:rPr lang="en-US" dirty="0"/>
              <a:t>If you had to pick one, how do you identify yourself? </a:t>
            </a:r>
          </a:p>
          <a:p>
            <a:pPr marL="914400" lvl="1" indent="-514350">
              <a:buFont typeface="Arial" panose="020B0604020202020204" pitchFamily="34" charset="0"/>
              <a:buChar char="•"/>
            </a:pPr>
            <a:r>
              <a:rPr lang="en-US" sz="2600" dirty="0"/>
              <a:t>Researcher</a:t>
            </a:r>
          </a:p>
          <a:p>
            <a:pPr marL="914400" lvl="1" indent="-514350">
              <a:buFont typeface="Arial" panose="020B0604020202020204" pitchFamily="34" charset="0"/>
              <a:buChar char="•"/>
            </a:pPr>
            <a:r>
              <a:rPr lang="en-US" sz="2600" dirty="0"/>
              <a:t>Teacher/Instructor</a:t>
            </a:r>
          </a:p>
          <a:p>
            <a:pPr marL="914400" lvl="1" indent="-514350">
              <a:buFont typeface="Arial" panose="020B0604020202020204" pitchFamily="34" charset="0"/>
              <a:buChar char="•"/>
            </a:pPr>
            <a:r>
              <a:rPr lang="en-US" sz="2600" dirty="0"/>
              <a:t>Community Member</a:t>
            </a:r>
          </a:p>
          <a:p>
            <a:pPr marL="514350" indent="-514350">
              <a:buFont typeface="+mj-lt"/>
              <a:buAutoNum type="arabicPeriod"/>
            </a:pPr>
            <a:r>
              <a:rPr lang="en-US" dirty="0"/>
              <a:t>How have you been thinking about community-academic partnerships in your work? </a:t>
            </a:r>
          </a:p>
        </p:txBody>
      </p:sp>
    </p:spTree>
    <p:extLst>
      <p:ext uri="{BB962C8B-B14F-4D97-AF65-F5344CB8AC3E}">
        <p14:creationId xmlns:p14="http://schemas.microsoft.com/office/powerpoint/2010/main" val="16301875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Group 1: Research to Teaching</a:t>
            </a:r>
          </a:p>
        </p:txBody>
      </p:sp>
      <p:sp>
        <p:nvSpPr>
          <p:cNvPr id="3" name="Content Placeholder 2"/>
          <p:cNvSpPr>
            <a:spLocks noGrp="1"/>
          </p:cNvSpPr>
          <p:nvPr>
            <p:ph idx="1"/>
          </p:nvPr>
        </p:nvSpPr>
        <p:spPr/>
        <p:txBody>
          <a:bodyPr>
            <a:normAutofit fontScale="55000" lnSpcReduction="20000"/>
          </a:bodyPr>
          <a:lstStyle/>
          <a:p>
            <a:pPr marL="0" indent="0">
              <a:buNone/>
            </a:pPr>
            <a:r>
              <a:rPr lang="en-US" dirty="0"/>
              <a:t>Gabrielle Marquez is your colleague and an assistant professor whose research interest is developing local economies through small business ownership. She has been approached by the local Chamber of Commerce to conduct a study examining local small businesses development in the region. </a:t>
            </a:r>
          </a:p>
          <a:p>
            <a:pPr marL="0" indent="0">
              <a:buNone/>
            </a:pPr>
            <a:endParaRPr lang="en-US" dirty="0"/>
          </a:p>
          <a:p>
            <a:pPr marL="0" indent="0">
              <a:buNone/>
            </a:pPr>
            <a:r>
              <a:rPr lang="en-US" dirty="0"/>
              <a:t>Next year, she is scheduled to teach courses at both the undergraduate and graduate level. Gabrielle tells you that she would like to find ways to integrate her research with the Chamber of Commerce into her teaching. </a:t>
            </a:r>
          </a:p>
          <a:p>
            <a:pPr marL="0" lvl="0" indent="0">
              <a:lnSpc>
                <a:spcPct val="120000"/>
              </a:lnSpc>
              <a:buNone/>
            </a:pPr>
            <a:endParaRPr lang="en-US" dirty="0"/>
          </a:p>
          <a:p>
            <a:pPr lvl="0">
              <a:lnSpc>
                <a:spcPct val="120000"/>
              </a:lnSpc>
            </a:pPr>
            <a:r>
              <a:rPr lang="en-US" dirty="0"/>
              <a:t>What kind of teaching activities might align with the research requested by the Chamber of Commerce?</a:t>
            </a:r>
          </a:p>
          <a:p>
            <a:pPr lvl="0">
              <a:lnSpc>
                <a:spcPct val="120000"/>
              </a:lnSpc>
            </a:pPr>
            <a:r>
              <a:rPr lang="en-US" dirty="0"/>
              <a:t>How might involvement in this study benefit student learning and enrich the research?</a:t>
            </a:r>
          </a:p>
          <a:p>
            <a:pPr>
              <a:lnSpc>
                <a:spcPct val="120000"/>
              </a:lnSpc>
            </a:pPr>
            <a:r>
              <a:rPr lang="en-US" dirty="0"/>
              <a:t>From a community partner perspective, what key factors should Gabrielle consider before designing teaching activities related to local small businesses and the local economy?</a:t>
            </a:r>
          </a:p>
          <a:p>
            <a:pPr lvl="0">
              <a:lnSpc>
                <a:spcPct val="120000"/>
              </a:lnSpc>
            </a:pPr>
            <a:endParaRPr lang="en-US" dirty="0">
              <a:solidFill>
                <a:srgbClr val="FF0000"/>
              </a:solidFill>
            </a:endParaRPr>
          </a:p>
          <a:p>
            <a:endParaRPr lang="en-US" dirty="0"/>
          </a:p>
          <a:p>
            <a:endParaRPr lang="en-US" dirty="0"/>
          </a:p>
          <a:p>
            <a:endParaRPr lang="en-US" dirty="0"/>
          </a:p>
        </p:txBody>
      </p:sp>
    </p:spTree>
    <p:extLst>
      <p:ext uri="{BB962C8B-B14F-4D97-AF65-F5344CB8AC3E}">
        <p14:creationId xmlns:p14="http://schemas.microsoft.com/office/powerpoint/2010/main" val="151870116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Group 2: Teaching to Research</a:t>
            </a:r>
          </a:p>
        </p:txBody>
      </p:sp>
      <p:sp>
        <p:nvSpPr>
          <p:cNvPr id="3" name="Content Placeholder 2"/>
          <p:cNvSpPr>
            <a:spLocks noGrp="1"/>
          </p:cNvSpPr>
          <p:nvPr>
            <p:ph idx="1"/>
          </p:nvPr>
        </p:nvSpPr>
        <p:spPr/>
        <p:txBody>
          <a:bodyPr>
            <a:normAutofit fontScale="47500" lnSpcReduction="20000"/>
          </a:bodyPr>
          <a:lstStyle/>
          <a:p>
            <a:pPr marL="0" indent="0">
              <a:buNone/>
            </a:pPr>
            <a:r>
              <a:rPr lang="en-US" dirty="0"/>
              <a:t>Kevin Jones, is your colleague and professor in the College of Education. He teaches a fall semester service-learning class for undergraduate students. The students' service takes place at a local elementary school and focuses on arts education where serve as one-to-one mentors with elementary students in 1st through 5th grade. They provide mentoring and academic support, while also facilitating art projects and activities. </a:t>
            </a:r>
          </a:p>
          <a:p>
            <a:endParaRPr lang="en-US" dirty="0"/>
          </a:p>
          <a:p>
            <a:pPr marL="0" indent="0">
              <a:buNone/>
            </a:pPr>
            <a:r>
              <a:rPr lang="en-US" dirty="0"/>
              <a:t>During the semester, each student completes a minimum of 20 hours of service at the school and participates in reflection discussions that connect the importance of mentoring with the academic content of the class.</a:t>
            </a:r>
          </a:p>
          <a:p>
            <a:pPr marL="0" indent="0">
              <a:buNone/>
            </a:pPr>
            <a:endParaRPr lang="en-US" dirty="0"/>
          </a:p>
          <a:p>
            <a:pPr marL="0" lvl="0" indent="0">
              <a:buNone/>
            </a:pPr>
            <a:r>
              <a:rPr lang="en-US" dirty="0"/>
              <a:t>Kevin tells you that he would like to engage with this elementary school in a research project that aligns his interests, the course, and the elementary school’s mission and needs.</a:t>
            </a:r>
          </a:p>
          <a:p>
            <a:pPr marL="0" indent="0">
              <a:buNone/>
            </a:pPr>
            <a:endParaRPr lang="en-US" dirty="0"/>
          </a:p>
          <a:p>
            <a:pPr lvl="0">
              <a:lnSpc>
                <a:spcPct val="120000"/>
              </a:lnSpc>
            </a:pPr>
            <a:r>
              <a:rPr lang="en-US" dirty="0"/>
              <a:t>What kind of community-engaged research projects might align with the activities involved in this course?</a:t>
            </a:r>
          </a:p>
          <a:p>
            <a:pPr lvl="0">
              <a:lnSpc>
                <a:spcPct val="120000"/>
              </a:lnSpc>
            </a:pPr>
            <a:r>
              <a:rPr lang="en-US" dirty="0"/>
              <a:t>From a community partner perspective, what questions and concerns might the school staff, students and parents have about participating in a research project?</a:t>
            </a:r>
          </a:p>
          <a:p>
            <a:pPr lvl="0">
              <a:lnSpc>
                <a:spcPct val="120000"/>
              </a:lnSpc>
            </a:pPr>
            <a:r>
              <a:rPr lang="en-US" dirty="0"/>
              <a:t>What key considerations might factor into Kevin’s decision to pursue a project with the school?</a:t>
            </a:r>
          </a:p>
          <a:p>
            <a:pPr lvl="0">
              <a:lnSpc>
                <a:spcPct val="120000"/>
              </a:lnSpc>
            </a:pPr>
            <a:endParaRPr lang="en-US" dirty="0"/>
          </a:p>
          <a:p>
            <a:endParaRPr lang="en-US" dirty="0"/>
          </a:p>
        </p:txBody>
      </p:sp>
    </p:spTree>
    <p:extLst>
      <p:ext uri="{BB962C8B-B14F-4D97-AF65-F5344CB8AC3E}">
        <p14:creationId xmlns:p14="http://schemas.microsoft.com/office/powerpoint/2010/main" val="342315693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600" dirty="0"/>
              <a:t>Group 3: Outreach to Research/Teaching</a:t>
            </a:r>
          </a:p>
        </p:txBody>
      </p:sp>
      <p:sp>
        <p:nvSpPr>
          <p:cNvPr id="3" name="Content Placeholder 2"/>
          <p:cNvSpPr>
            <a:spLocks noGrp="1"/>
          </p:cNvSpPr>
          <p:nvPr>
            <p:ph idx="1"/>
          </p:nvPr>
        </p:nvSpPr>
        <p:spPr>
          <a:xfrm>
            <a:off x="220947" y="1418198"/>
            <a:ext cx="8702107" cy="5111093"/>
          </a:xfrm>
        </p:spPr>
        <p:txBody>
          <a:bodyPr>
            <a:noAutofit/>
          </a:bodyPr>
          <a:lstStyle/>
          <a:p>
            <a:pPr marL="0" indent="0">
              <a:buNone/>
            </a:pPr>
            <a:r>
              <a:rPr lang="en-US" sz="1500" dirty="0"/>
              <a:t>Wanda Williams is your new colleague in the School of Nursing. Her research interests include improving maternal and infant outcomes with a particular emphasis on maternal stress.</a:t>
            </a:r>
          </a:p>
          <a:p>
            <a:pPr marL="0" indent="0">
              <a:buNone/>
            </a:pPr>
            <a:endParaRPr lang="en-US" sz="1500" dirty="0"/>
          </a:p>
          <a:p>
            <a:pPr marL="0" indent="0">
              <a:buNone/>
            </a:pPr>
            <a:r>
              <a:rPr lang="en-US" sz="1500" dirty="0"/>
              <a:t>In addition to her faculty appointment, Wanda volunteers 20 hours a month with a local free clinic. The clinic provides prenatal and post-partum care to uninsured women on a sliding-scale payment structure based on income. Many of the women who visit the clinic are high-risk for preterm labor and live in zip codes with the highest infant mortality rates in the state. By working with the clinic, Wanda has established a positive rapport with many of the local women who visit the clinic for prenatal and post-partum care.  </a:t>
            </a:r>
          </a:p>
          <a:p>
            <a:pPr marL="0" indent="0">
              <a:buNone/>
            </a:pPr>
            <a:endParaRPr lang="en-US" sz="1500" dirty="0"/>
          </a:p>
          <a:p>
            <a:pPr marL="0" indent="0">
              <a:buNone/>
            </a:pPr>
            <a:r>
              <a:rPr lang="en-US" sz="1500" dirty="0"/>
              <a:t>Wanda tells you that she has always seen her volunteer service as a way of giving back to the community and as means of keeping her clinical skills current. However, now that she has embarked on her new faculty career, she wonders how her volunteer efforts might complement her research and teaching interests. Wanda would like to also make sure any teaching or research projects align her interests with the clinic’s mission and needs.</a:t>
            </a:r>
          </a:p>
          <a:p>
            <a:pPr marL="0" lvl="0" indent="0">
              <a:buNone/>
            </a:pPr>
            <a:endParaRPr lang="en-US" sz="1500" dirty="0"/>
          </a:p>
          <a:p>
            <a:pPr lvl="0">
              <a:lnSpc>
                <a:spcPct val="120000"/>
              </a:lnSpc>
            </a:pPr>
            <a:r>
              <a:rPr lang="en-US" sz="1500" dirty="0"/>
              <a:t>How could Wanda’s volunteer experience be helpful to her in creating a community-engaged teaching or research project?</a:t>
            </a:r>
          </a:p>
          <a:p>
            <a:pPr lvl="0">
              <a:lnSpc>
                <a:spcPct val="120000"/>
              </a:lnSpc>
            </a:pPr>
            <a:r>
              <a:rPr lang="en-US" sz="1500" dirty="0"/>
              <a:t>From a community partner perspective, what questions and concerns might the clinic staff and patients have about participating in a teaching or research project?</a:t>
            </a:r>
          </a:p>
          <a:p>
            <a:pPr lvl="0">
              <a:lnSpc>
                <a:spcPct val="120000"/>
              </a:lnSpc>
            </a:pPr>
            <a:r>
              <a:rPr lang="en-US" sz="1500" dirty="0"/>
              <a:t>What key considerations might factor into Wanda’s decision to pursue a project with the clinic?</a:t>
            </a:r>
          </a:p>
          <a:p>
            <a:pPr marL="0" lvl="0" indent="0">
              <a:lnSpc>
                <a:spcPct val="120000"/>
              </a:lnSpc>
              <a:buNone/>
            </a:pPr>
            <a:endParaRPr lang="en-US" sz="1500" dirty="0"/>
          </a:p>
          <a:p>
            <a:endParaRPr lang="en-US" sz="1500" dirty="0"/>
          </a:p>
        </p:txBody>
      </p:sp>
    </p:spTree>
    <p:extLst>
      <p:ext uri="{BB962C8B-B14F-4D97-AF65-F5344CB8AC3E}">
        <p14:creationId xmlns:p14="http://schemas.microsoft.com/office/powerpoint/2010/main" val="32157669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69</TotalTime>
  <Words>665</Words>
  <Application>Microsoft Macintosh PowerPoint</Application>
  <PresentationFormat>On-screen Show (4:3)</PresentationFormat>
  <Paragraphs>38</Paragraphs>
  <Slides>4</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4</vt:i4>
      </vt:variant>
    </vt:vector>
  </HeadingPairs>
  <TitlesOfParts>
    <vt:vector size="7" baseType="lpstr">
      <vt:lpstr>Arial</vt:lpstr>
      <vt:lpstr>Calibri</vt:lpstr>
      <vt:lpstr>Office Theme</vt:lpstr>
      <vt:lpstr>Introductory Prompts</vt:lpstr>
      <vt:lpstr>Group 1: Research to Teaching</vt:lpstr>
      <vt:lpstr>Group 2: Teaching to Research</vt:lpstr>
      <vt:lpstr>Group 3: Outreach to Research/Teaching</vt:lpstr>
    </vt:vector>
  </TitlesOfParts>
  <Company>VCU</Company>
  <LinksUpToDate>false</LinksUpToDate>
  <SharedDoc>false</SharedDoc>
  <HyperlinksChanged>false</HyperlinksChanged>
  <AppVersion>16.0012</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Outreach to Research</dc:title>
  <dc:creator>Valerie Holton</dc:creator>
  <cp:lastModifiedBy>Microsoft Office User</cp:lastModifiedBy>
  <cp:revision>11</cp:revision>
  <dcterms:created xsi:type="dcterms:W3CDTF">2017-02-17T12:47:14Z</dcterms:created>
  <dcterms:modified xsi:type="dcterms:W3CDTF">2018-05-14T20:54:08Z</dcterms:modified>
</cp:coreProperties>
</file>

<file path=docProps/thumbnail.jpeg>
</file>