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3" r:id="rId2"/>
    <p:sldId id="274" r:id="rId3"/>
    <p:sldId id="270" r:id="rId4"/>
    <p:sldId id="279" r:id="rId5"/>
    <p:sldId id="294" r:id="rId6"/>
    <p:sldId id="285" r:id="rId7"/>
    <p:sldId id="282" r:id="rId8"/>
    <p:sldId id="283" r:id="rId9"/>
    <p:sldId id="278" r:id="rId10"/>
    <p:sldId id="281" r:id="rId11"/>
    <p:sldId id="287" r:id="rId12"/>
    <p:sldId id="284" r:id="rId13"/>
    <p:sldId id="264" r:id="rId14"/>
    <p:sldId id="290" r:id="rId15"/>
    <p:sldId id="276" r:id="rId16"/>
    <p:sldId id="29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5DA"/>
    <a:srgbClr val="448EC2"/>
    <a:srgbClr val="43BD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30" autoAdjust="0"/>
    <p:restoredTop sz="74186" autoAdjust="0"/>
  </p:normalViewPr>
  <p:slideViewPr>
    <p:cSldViewPr snapToGrid="0">
      <p:cViewPr varScale="1">
        <p:scale>
          <a:sx n="85" d="100"/>
          <a:sy n="85" d="100"/>
        </p:scale>
        <p:origin x="141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2D98CD-AC1F-4F9A-A564-237DC6645121}" type="doc">
      <dgm:prSet loTypeId="urn:microsoft.com/office/officeart/2008/layout/IncreasingCircleProcess" loCatId="process" qsTypeId="urn:microsoft.com/office/officeart/2005/8/quickstyle/simple1" qsCatId="simple" csTypeId="urn:microsoft.com/office/officeart/2005/8/colors/accent4_4" csCatId="accent4" phldr="1"/>
      <dgm:spPr/>
      <dgm:t>
        <a:bodyPr/>
        <a:lstStyle/>
        <a:p>
          <a:endParaRPr lang="en-US"/>
        </a:p>
      </dgm:t>
    </dgm:pt>
    <dgm:pt modelId="{A7FFE0D2-8CEB-4EE3-94CB-8119E1777508}">
      <dgm:prSet phldrT="[Text]"/>
      <dgm:spPr/>
      <dgm:t>
        <a:bodyPr/>
        <a:lstStyle/>
        <a:p>
          <a:r>
            <a:rPr lang="en-US" dirty="0" smtClean="0"/>
            <a:t>1838</a:t>
          </a:r>
          <a:endParaRPr lang="en-US" dirty="0"/>
        </a:p>
      </dgm:t>
    </dgm:pt>
    <dgm:pt modelId="{61ABB0D5-87F0-4D56-B5E9-6593487E029B}" type="parTrans" cxnId="{2232EC6B-246E-41F1-BB2F-05CD633FE356}">
      <dgm:prSet/>
      <dgm:spPr/>
      <dgm:t>
        <a:bodyPr/>
        <a:lstStyle/>
        <a:p>
          <a:endParaRPr lang="en-US"/>
        </a:p>
      </dgm:t>
    </dgm:pt>
    <dgm:pt modelId="{4FE2C8A0-8A34-4E4A-A9E8-9FDD3189F980}" type="sibTrans" cxnId="{2232EC6B-246E-41F1-BB2F-05CD633FE356}">
      <dgm:prSet/>
      <dgm:spPr/>
      <dgm:t>
        <a:bodyPr/>
        <a:lstStyle/>
        <a:p>
          <a:endParaRPr lang="en-US"/>
        </a:p>
      </dgm:t>
    </dgm:pt>
    <dgm:pt modelId="{962C8695-BDC2-4D4D-BED6-FF75F41FB6A5}">
      <dgm:prSet phldrT="[Text]" custT="1"/>
      <dgm:spPr/>
      <dgm:t>
        <a:bodyPr/>
        <a:lstStyle/>
        <a:p>
          <a:r>
            <a:rPr lang="en-US" sz="1100" b="1" i="0" dirty="0" smtClean="0"/>
            <a:t>Medical Department of Hampden-Sydney College</a:t>
          </a:r>
          <a:r>
            <a:rPr lang="en-US" sz="1100" b="0" i="0" dirty="0" smtClean="0"/>
            <a:t> opens</a:t>
          </a:r>
          <a:endParaRPr lang="en-US" sz="1100" dirty="0"/>
        </a:p>
      </dgm:t>
    </dgm:pt>
    <dgm:pt modelId="{CD053779-8929-4AA5-A1B5-DDC2C15662D5}" type="parTrans" cxnId="{280FC7C8-E205-4D2D-8056-00FCD2C13B80}">
      <dgm:prSet/>
      <dgm:spPr/>
      <dgm:t>
        <a:bodyPr/>
        <a:lstStyle/>
        <a:p>
          <a:endParaRPr lang="en-US"/>
        </a:p>
      </dgm:t>
    </dgm:pt>
    <dgm:pt modelId="{B3A18DBE-23D9-4A10-BDF4-332AD6161194}" type="sibTrans" cxnId="{280FC7C8-E205-4D2D-8056-00FCD2C13B80}">
      <dgm:prSet/>
      <dgm:spPr/>
      <dgm:t>
        <a:bodyPr/>
        <a:lstStyle/>
        <a:p>
          <a:endParaRPr lang="en-US"/>
        </a:p>
      </dgm:t>
    </dgm:pt>
    <dgm:pt modelId="{47835387-A4F9-42AA-8AA9-7E8A4E121DFC}">
      <dgm:prSet phldrT="[Text]"/>
      <dgm:spPr/>
      <dgm:t>
        <a:bodyPr/>
        <a:lstStyle/>
        <a:p>
          <a:r>
            <a:rPr lang="en-US" dirty="0" smtClean="0"/>
            <a:t>1854</a:t>
          </a:r>
          <a:endParaRPr lang="en-US" dirty="0"/>
        </a:p>
      </dgm:t>
    </dgm:pt>
    <dgm:pt modelId="{C3E09E98-41FF-49D0-91B2-5C17F885AFF9}" type="parTrans" cxnId="{1F238C7B-2B46-444C-B3BA-7F20A10D487F}">
      <dgm:prSet/>
      <dgm:spPr/>
      <dgm:t>
        <a:bodyPr/>
        <a:lstStyle/>
        <a:p>
          <a:endParaRPr lang="en-US"/>
        </a:p>
      </dgm:t>
    </dgm:pt>
    <dgm:pt modelId="{19437742-59F2-4CA7-94E1-E3DD3E4E394E}" type="sibTrans" cxnId="{1F238C7B-2B46-444C-B3BA-7F20A10D487F}">
      <dgm:prSet/>
      <dgm:spPr/>
      <dgm:t>
        <a:bodyPr/>
        <a:lstStyle/>
        <a:p>
          <a:endParaRPr lang="en-US"/>
        </a:p>
      </dgm:t>
    </dgm:pt>
    <dgm:pt modelId="{3AA094FB-8943-4E84-BC65-32F68E119385}">
      <dgm:prSet phldrT="[Text]" custT="1"/>
      <dgm:spPr/>
      <dgm:t>
        <a:bodyPr/>
        <a:lstStyle/>
        <a:p>
          <a:r>
            <a:rPr lang="en-US" sz="1100" b="0" i="0" dirty="0" smtClean="0"/>
            <a:t>Medical Department of Hampden-Sydney College </a:t>
          </a:r>
          <a:r>
            <a:rPr lang="en-US" sz="1100" b="1" i="0" dirty="0" smtClean="0"/>
            <a:t>becomes the Medical College of Virginia (MCV)</a:t>
          </a:r>
          <a:endParaRPr lang="en-US" sz="1100" b="1" dirty="0"/>
        </a:p>
      </dgm:t>
    </dgm:pt>
    <dgm:pt modelId="{EA875A7C-167E-4F8E-B3F4-0A4F801C25E8}" type="parTrans" cxnId="{BB19A617-D802-4F2D-8B77-DCADDDF72DD1}">
      <dgm:prSet/>
      <dgm:spPr/>
      <dgm:t>
        <a:bodyPr/>
        <a:lstStyle/>
        <a:p>
          <a:endParaRPr lang="en-US"/>
        </a:p>
      </dgm:t>
    </dgm:pt>
    <dgm:pt modelId="{1AFD610C-2052-471B-8326-9566CFB4EAEF}" type="sibTrans" cxnId="{BB19A617-D802-4F2D-8B77-DCADDDF72DD1}">
      <dgm:prSet/>
      <dgm:spPr/>
      <dgm:t>
        <a:bodyPr/>
        <a:lstStyle/>
        <a:p>
          <a:endParaRPr lang="en-US"/>
        </a:p>
      </dgm:t>
    </dgm:pt>
    <dgm:pt modelId="{D8DED702-B472-433F-96F8-BD339449F239}">
      <dgm:prSet phldrT="[Text]"/>
      <dgm:spPr/>
      <dgm:t>
        <a:bodyPr/>
        <a:lstStyle/>
        <a:p>
          <a:r>
            <a:rPr lang="en-US" dirty="0" smtClean="0"/>
            <a:t>1861-1865</a:t>
          </a:r>
          <a:endParaRPr lang="en-US" dirty="0"/>
        </a:p>
      </dgm:t>
    </dgm:pt>
    <dgm:pt modelId="{8A809591-C066-44E2-A85B-4DB56552F442}" type="parTrans" cxnId="{9E405E31-54B7-49CC-A154-0489F15C2DCF}">
      <dgm:prSet/>
      <dgm:spPr/>
      <dgm:t>
        <a:bodyPr/>
        <a:lstStyle/>
        <a:p>
          <a:endParaRPr lang="en-US"/>
        </a:p>
      </dgm:t>
    </dgm:pt>
    <dgm:pt modelId="{D0E47092-3CFA-4C07-8F47-3BDA2FC252DB}" type="sibTrans" cxnId="{9E405E31-54B7-49CC-A154-0489F15C2DCF}">
      <dgm:prSet/>
      <dgm:spPr/>
      <dgm:t>
        <a:bodyPr/>
        <a:lstStyle/>
        <a:p>
          <a:endParaRPr lang="en-US"/>
        </a:p>
      </dgm:t>
    </dgm:pt>
    <dgm:pt modelId="{D9363D1D-1806-4496-9EF4-68FA55C52350}">
      <dgm:prSet phldrT="[Text]" custT="1"/>
      <dgm:spPr/>
      <dgm:t>
        <a:bodyPr/>
        <a:lstStyle/>
        <a:p>
          <a:r>
            <a:rPr lang="en-US" sz="1100" dirty="0" smtClean="0"/>
            <a:t>RPI separates from W &amp; M in 1962, Wayne Commission recommendations and implementation studies result in 1968 </a:t>
          </a:r>
          <a:r>
            <a:rPr lang="en-US" sz="1100" b="1" dirty="0" smtClean="0"/>
            <a:t>merger of RPI and MCV to officially become VCU</a:t>
          </a:r>
          <a:endParaRPr lang="en-US" sz="1100" b="1" dirty="0"/>
        </a:p>
      </dgm:t>
    </dgm:pt>
    <dgm:pt modelId="{AC7B27DD-DBEC-4EE2-8BBE-C612F286B88C}" type="parTrans" cxnId="{9F4ECC3A-43B8-4CA2-9468-D08BE7DA1FEA}">
      <dgm:prSet/>
      <dgm:spPr/>
      <dgm:t>
        <a:bodyPr/>
        <a:lstStyle/>
        <a:p>
          <a:endParaRPr lang="en-US"/>
        </a:p>
      </dgm:t>
    </dgm:pt>
    <dgm:pt modelId="{DA1B0018-F2EE-4087-A2D6-29F7CAE57630}" type="sibTrans" cxnId="{9F4ECC3A-43B8-4CA2-9468-D08BE7DA1FEA}">
      <dgm:prSet/>
      <dgm:spPr/>
      <dgm:t>
        <a:bodyPr/>
        <a:lstStyle/>
        <a:p>
          <a:endParaRPr lang="en-US"/>
        </a:p>
      </dgm:t>
    </dgm:pt>
    <dgm:pt modelId="{F169B7C9-9292-4354-B097-3592855D4F1F}">
      <dgm:prSet phldrT="[Text]" custT="1"/>
      <dgm:spPr/>
      <dgm:t>
        <a:bodyPr/>
        <a:lstStyle/>
        <a:p>
          <a:r>
            <a:rPr lang="en-US" sz="1100" dirty="0" smtClean="0"/>
            <a:t>MCV </a:t>
          </a:r>
          <a:r>
            <a:rPr lang="en-US" sz="1100" b="0" dirty="0" smtClean="0"/>
            <a:t>remains open through the </a:t>
          </a:r>
          <a:r>
            <a:rPr lang="en-US" sz="1100" b="1" dirty="0" smtClean="0"/>
            <a:t>Civil War</a:t>
          </a:r>
          <a:r>
            <a:rPr lang="en-US" sz="1100" dirty="0" smtClean="0"/>
            <a:t>, graduating 1 class each year</a:t>
          </a:r>
          <a:endParaRPr lang="en-US" sz="1100" dirty="0"/>
        </a:p>
      </dgm:t>
    </dgm:pt>
    <dgm:pt modelId="{15DA6B81-17C9-4483-BA48-BE378BA79CA1}" type="parTrans" cxnId="{7A29B5EF-3069-48A3-B903-78447CAFD18B}">
      <dgm:prSet/>
      <dgm:spPr/>
      <dgm:t>
        <a:bodyPr/>
        <a:lstStyle/>
        <a:p>
          <a:endParaRPr lang="en-US"/>
        </a:p>
      </dgm:t>
    </dgm:pt>
    <dgm:pt modelId="{FC2BA1C9-12BC-4E9B-B5A9-533F598CEBFA}" type="sibTrans" cxnId="{7A29B5EF-3069-48A3-B903-78447CAFD18B}">
      <dgm:prSet/>
      <dgm:spPr/>
      <dgm:t>
        <a:bodyPr/>
        <a:lstStyle/>
        <a:p>
          <a:endParaRPr lang="en-US"/>
        </a:p>
      </dgm:t>
    </dgm:pt>
    <dgm:pt modelId="{B8FFDFDF-D46B-4C72-BFFC-59726B6CB2BD}">
      <dgm:prSet phldrT="[Text]"/>
      <dgm:spPr/>
      <dgm:t>
        <a:bodyPr/>
        <a:lstStyle/>
        <a:p>
          <a:r>
            <a:rPr lang="en-US" dirty="0" smtClean="0"/>
            <a:t>1917</a:t>
          </a:r>
          <a:endParaRPr lang="en-US" dirty="0"/>
        </a:p>
      </dgm:t>
    </dgm:pt>
    <dgm:pt modelId="{A1DA1024-EA0D-4E60-9244-017ECE0AE70F}" type="parTrans" cxnId="{619ACAA9-CB6E-4F69-8032-BF00AA3DB4F9}">
      <dgm:prSet/>
      <dgm:spPr/>
      <dgm:t>
        <a:bodyPr/>
        <a:lstStyle/>
        <a:p>
          <a:endParaRPr lang="en-US"/>
        </a:p>
      </dgm:t>
    </dgm:pt>
    <dgm:pt modelId="{9BF5BE84-0052-4656-9C64-108CC1828DF1}" type="sibTrans" cxnId="{619ACAA9-CB6E-4F69-8032-BF00AA3DB4F9}">
      <dgm:prSet/>
      <dgm:spPr/>
      <dgm:t>
        <a:bodyPr/>
        <a:lstStyle/>
        <a:p>
          <a:endParaRPr lang="en-US"/>
        </a:p>
      </dgm:t>
    </dgm:pt>
    <dgm:pt modelId="{021E21D2-7F29-4B10-B32E-C8144595A630}">
      <dgm:prSet phldrT="[Text]" custT="1"/>
      <dgm:spPr/>
      <dgm:t>
        <a:bodyPr/>
        <a:lstStyle/>
        <a:p>
          <a:r>
            <a:rPr lang="en-US" sz="1100" b="1" dirty="0" smtClean="0"/>
            <a:t>Richmond School of Health Economy </a:t>
          </a:r>
          <a:r>
            <a:rPr lang="en-US" sz="1100" dirty="0" smtClean="0"/>
            <a:t>(schools of social work and nursing) founded</a:t>
          </a:r>
          <a:endParaRPr lang="en-US" sz="1100" dirty="0"/>
        </a:p>
      </dgm:t>
    </dgm:pt>
    <dgm:pt modelId="{BE6EC3B6-403B-4E2C-BF33-BE4CE540E14C}" type="parTrans" cxnId="{1B8DCDF0-B5F1-40CD-9E7A-A2F59D9DB8FF}">
      <dgm:prSet/>
      <dgm:spPr/>
      <dgm:t>
        <a:bodyPr/>
        <a:lstStyle/>
        <a:p>
          <a:endParaRPr lang="en-US"/>
        </a:p>
      </dgm:t>
    </dgm:pt>
    <dgm:pt modelId="{7F78998F-634E-471F-B892-2BF5C7667764}" type="sibTrans" cxnId="{1B8DCDF0-B5F1-40CD-9E7A-A2F59D9DB8FF}">
      <dgm:prSet/>
      <dgm:spPr/>
      <dgm:t>
        <a:bodyPr/>
        <a:lstStyle/>
        <a:p>
          <a:endParaRPr lang="en-US"/>
        </a:p>
      </dgm:t>
    </dgm:pt>
    <dgm:pt modelId="{95238EAF-963B-4DD3-B609-F6786D3077FD}">
      <dgm:prSet phldrT="[Text]"/>
      <dgm:spPr/>
      <dgm:t>
        <a:bodyPr/>
        <a:lstStyle/>
        <a:p>
          <a:r>
            <a:rPr lang="en-US" dirty="0" smtClean="0"/>
            <a:t>1920</a:t>
          </a:r>
          <a:endParaRPr lang="en-US" dirty="0"/>
        </a:p>
      </dgm:t>
    </dgm:pt>
    <dgm:pt modelId="{23428268-8B28-47CD-B347-8E125139FDEC}" type="parTrans" cxnId="{6018905B-4DC0-48A0-AB7A-AFACB0430A09}">
      <dgm:prSet/>
      <dgm:spPr/>
      <dgm:t>
        <a:bodyPr/>
        <a:lstStyle/>
        <a:p>
          <a:endParaRPr lang="en-US"/>
        </a:p>
      </dgm:t>
    </dgm:pt>
    <dgm:pt modelId="{F84EDC7C-9B51-4A21-B6B2-A81F1B4142DA}" type="sibTrans" cxnId="{6018905B-4DC0-48A0-AB7A-AFACB0430A09}">
      <dgm:prSet/>
      <dgm:spPr/>
      <dgm:t>
        <a:bodyPr/>
        <a:lstStyle/>
        <a:p>
          <a:endParaRPr lang="en-US"/>
        </a:p>
      </dgm:t>
    </dgm:pt>
    <dgm:pt modelId="{12BD1DE6-D527-4C10-9EC2-B6641FC8D5BD}">
      <dgm:prSet phldrT="[Text]"/>
      <dgm:spPr/>
      <dgm:t>
        <a:bodyPr/>
        <a:lstStyle/>
        <a:p>
          <a:r>
            <a:rPr lang="en-US" dirty="0" smtClean="0"/>
            <a:t>1968</a:t>
          </a:r>
          <a:endParaRPr lang="en-US" dirty="0"/>
        </a:p>
      </dgm:t>
    </dgm:pt>
    <dgm:pt modelId="{839891EA-4D9B-45DE-A2FE-B1F68430A057}" type="parTrans" cxnId="{891BE128-D22B-4BB2-8E7C-4B6ADB6898DB}">
      <dgm:prSet/>
      <dgm:spPr/>
      <dgm:t>
        <a:bodyPr/>
        <a:lstStyle/>
        <a:p>
          <a:endParaRPr lang="en-US"/>
        </a:p>
      </dgm:t>
    </dgm:pt>
    <dgm:pt modelId="{6C9AE7CE-2E2C-4218-BA48-9E65CFA1E86A}" type="sibTrans" cxnId="{891BE128-D22B-4BB2-8E7C-4B6ADB6898DB}">
      <dgm:prSet/>
      <dgm:spPr/>
      <dgm:t>
        <a:bodyPr/>
        <a:lstStyle/>
        <a:p>
          <a:endParaRPr lang="en-US"/>
        </a:p>
      </dgm:t>
    </dgm:pt>
    <dgm:pt modelId="{CE3EF16C-DB8E-4849-A41B-A98BEE3FE803}">
      <dgm:prSet phldrT="[Text]" custT="1"/>
      <dgm:spPr/>
      <dgm:t>
        <a:bodyPr/>
        <a:lstStyle/>
        <a:p>
          <a:r>
            <a:rPr lang="en-US" sz="1100" b="1" dirty="0" smtClean="0"/>
            <a:t>St. Phillip</a:t>
          </a:r>
          <a:r>
            <a:rPr lang="en-US" sz="1100" b="0" dirty="0" smtClean="0"/>
            <a:t> School of Nursing and Hospital  opens --founded to train African-American women, existed as separate entity within MCV framework</a:t>
          </a:r>
          <a:endParaRPr lang="en-US" sz="1100" b="1" dirty="0"/>
        </a:p>
      </dgm:t>
    </dgm:pt>
    <dgm:pt modelId="{88069D53-F930-4CBE-8849-4F1014159994}" type="parTrans" cxnId="{9B9D4446-AF54-47C0-B106-D7A0216DF65D}">
      <dgm:prSet/>
      <dgm:spPr/>
      <dgm:t>
        <a:bodyPr/>
        <a:lstStyle/>
        <a:p>
          <a:endParaRPr lang="en-US"/>
        </a:p>
      </dgm:t>
    </dgm:pt>
    <dgm:pt modelId="{94DE9525-5FF2-4D8F-BD66-22C180D500F3}" type="sibTrans" cxnId="{9B9D4446-AF54-47C0-B106-D7A0216DF65D}">
      <dgm:prSet/>
      <dgm:spPr/>
      <dgm:t>
        <a:bodyPr/>
        <a:lstStyle/>
        <a:p>
          <a:endParaRPr lang="en-US"/>
        </a:p>
      </dgm:t>
    </dgm:pt>
    <dgm:pt modelId="{7AFDED27-D60D-4F21-B01D-CDF2C8FA60B2}">
      <dgm:prSet phldrT="[Text]"/>
      <dgm:spPr/>
      <dgm:t>
        <a:bodyPr/>
        <a:lstStyle/>
        <a:p>
          <a:r>
            <a:rPr lang="en-US" dirty="0" smtClean="0"/>
            <a:t>1939</a:t>
          </a:r>
          <a:endParaRPr lang="en-US" dirty="0"/>
        </a:p>
      </dgm:t>
    </dgm:pt>
    <dgm:pt modelId="{11FDD9B9-4BCE-4E11-86CA-1C3028F0ED0E}" type="parTrans" cxnId="{E152F4B2-FB0F-400D-9E8C-ED3CCAA19946}">
      <dgm:prSet/>
      <dgm:spPr/>
      <dgm:t>
        <a:bodyPr/>
        <a:lstStyle/>
        <a:p>
          <a:endParaRPr lang="en-US"/>
        </a:p>
      </dgm:t>
    </dgm:pt>
    <dgm:pt modelId="{A426D671-1FB7-4B9A-B26D-03A933B7EE38}" type="sibTrans" cxnId="{E152F4B2-FB0F-400D-9E8C-ED3CCAA19946}">
      <dgm:prSet/>
      <dgm:spPr/>
      <dgm:t>
        <a:bodyPr/>
        <a:lstStyle/>
        <a:p>
          <a:endParaRPr lang="en-US"/>
        </a:p>
      </dgm:t>
    </dgm:pt>
    <dgm:pt modelId="{3F771317-88CC-4612-B849-DE725E0E7D0F}">
      <dgm:prSet phldrT="[Text]" custT="1"/>
      <dgm:spPr/>
      <dgm:t>
        <a:bodyPr/>
        <a:lstStyle/>
        <a:p>
          <a:r>
            <a:rPr lang="en-US" sz="1100" dirty="0" smtClean="0"/>
            <a:t>Additional areas of study added overtime, </a:t>
          </a:r>
          <a:r>
            <a:rPr lang="en-US" sz="1100" b="1" dirty="0" smtClean="0"/>
            <a:t>renamed as Richmond Professional Institute of the College of William and Mary </a:t>
          </a:r>
          <a:endParaRPr lang="en-US" sz="1100" dirty="0"/>
        </a:p>
      </dgm:t>
    </dgm:pt>
    <dgm:pt modelId="{20DD1DE2-F413-4C8E-B785-C99E3419A206}" type="parTrans" cxnId="{461CAA3C-0170-436D-A896-7B645C8FE206}">
      <dgm:prSet/>
      <dgm:spPr/>
      <dgm:t>
        <a:bodyPr/>
        <a:lstStyle/>
        <a:p>
          <a:endParaRPr lang="en-US"/>
        </a:p>
      </dgm:t>
    </dgm:pt>
    <dgm:pt modelId="{1EFD9FAC-0F3B-4E42-A77E-C789EACCA995}" type="sibTrans" cxnId="{461CAA3C-0170-436D-A896-7B645C8FE206}">
      <dgm:prSet/>
      <dgm:spPr/>
      <dgm:t>
        <a:bodyPr/>
        <a:lstStyle/>
        <a:p>
          <a:endParaRPr lang="en-US"/>
        </a:p>
      </dgm:t>
    </dgm:pt>
    <dgm:pt modelId="{59945DD0-CF9E-4C35-9848-496FA1F8840B}" type="pres">
      <dgm:prSet presAssocID="{D12D98CD-AC1F-4F9A-A564-237DC6645121}" presName="Name0" presStyleCnt="0">
        <dgm:presLayoutVars>
          <dgm:chMax val="7"/>
          <dgm:chPref val="7"/>
          <dgm:dir/>
          <dgm:animOne val="branch"/>
          <dgm:animLvl val="lvl"/>
        </dgm:presLayoutVars>
      </dgm:prSet>
      <dgm:spPr/>
      <dgm:t>
        <a:bodyPr/>
        <a:lstStyle/>
        <a:p>
          <a:endParaRPr lang="en-US"/>
        </a:p>
      </dgm:t>
    </dgm:pt>
    <dgm:pt modelId="{FE915F9B-4614-4524-AFBF-0A8440D6EA3C}" type="pres">
      <dgm:prSet presAssocID="{A7FFE0D2-8CEB-4EE3-94CB-8119E1777508}" presName="composite" presStyleCnt="0"/>
      <dgm:spPr/>
    </dgm:pt>
    <dgm:pt modelId="{A8049957-DB28-4033-870F-A38ADE9AEF4D}" type="pres">
      <dgm:prSet presAssocID="{A7FFE0D2-8CEB-4EE3-94CB-8119E1777508}" presName="BackAccent" presStyleLbl="bgShp" presStyleIdx="0" presStyleCnt="7"/>
      <dgm:spPr/>
    </dgm:pt>
    <dgm:pt modelId="{876F5213-6066-4DC6-81D8-4C97BA2E3932}" type="pres">
      <dgm:prSet presAssocID="{A7FFE0D2-8CEB-4EE3-94CB-8119E1777508}" presName="Accent" presStyleLbl="alignNode1" presStyleIdx="0" presStyleCnt="7"/>
      <dgm:spPr/>
    </dgm:pt>
    <dgm:pt modelId="{9E63E7C3-2DC1-41B1-9EA2-9FAC94E24C1A}" type="pres">
      <dgm:prSet presAssocID="{A7FFE0D2-8CEB-4EE3-94CB-8119E1777508}" presName="Child" presStyleLbl="revTx" presStyleIdx="0" presStyleCnt="14">
        <dgm:presLayoutVars>
          <dgm:chMax val="0"/>
          <dgm:chPref val="0"/>
          <dgm:bulletEnabled val="1"/>
        </dgm:presLayoutVars>
      </dgm:prSet>
      <dgm:spPr/>
      <dgm:t>
        <a:bodyPr/>
        <a:lstStyle/>
        <a:p>
          <a:endParaRPr lang="en-US"/>
        </a:p>
      </dgm:t>
    </dgm:pt>
    <dgm:pt modelId="{DA7C9F66-23AC-46B4-84C8-3C9B561B5551}" type="pres">
      <dgm:prSet presAssocID="{A7FFE0D2-8CEB-4EE3-94CB-8119E1777508}" presName="Parent" presStyleLbl="revTx" presStyleIdx="1" presStyleCnt="14">
        <dgm:presLayoutVars>
          <dgm:chMax val="1"/>
          <dgm:chPref val="1"/>
          <dgm:bulletEnabled val="1"/>
        </dgm:presLayoutVars>
      </dgm:prSet>
      <dgm:spPr/>
      <dgm:t>
        <a:bodyPr/>
        <a:lstStyle/>
        <a:p>
          <a:endParaRPr lang="en-US"/>
        </a:p>
      </dgm:t>
    </dgm:pt>
    <dgm:pt modelId="{B126CF6E-8BBD-437C-9BA8-5D562AB59303}" type="pres">
      <dgm:prSet presAssocID="{4FE2C8A0-8A34-4E4A-A9E8-9FDD3189F980}" presName="sibTrans" presStyleCnt="0"/>
      <dgm:spPr/>
    </dgm:pt>
    <dgm:pt modelId="{857E9252-6BD0-4315-940F-203AB5C47BFB}" type="pres">
      <dgm:prSet presAssocID="{47835387-A4F9-42AA-8AA9-7E8A4E121DFC}" presName="composite" presStyleCnt="0"/>
      <dgm:spPr/>
    </dgm:pt>
    <dgm:pt modelId="{6275F2FF-0D58-427A-AC4D-920E9F0FE35C}" type="pres">
      <dgm:prSet presAssocID="{47835387-A4F9-42AA-8AA9-7E8A4E121DFC}" presName="BackAccent" presStyleLbl="bgShp" presStyleIdx="1" presStyleCnt="7"/>
      <dgm:spPr/>
    </dgm:pt>
    <dgm:pt modelId="{63F27F19-940A-49FE-BC3F-B77A5FC33E9C}" type="pres">
      <dgm:prSet presAssocID="{47835387-A4F9-42AA-8AA9-7E8A4E121DFC}" presName="Accent" presStyleLbl="alignNode1" presStyleIdx="1" presStyleCnt="7"/>
      <dgm:spPr/>
    </dgm:pt>
    <dgm:pt modelId="{8BE86FE9-74DA-4569-8F73-2B7ABBE70EC2}" type="pres">
      <dgm:prSet presAssocID="{47835387-A4F9-42AA-8AA9-7E8A4E121DFC}" presName="Child" presStyleLbl="revTx" presStyleIdx="2" presStyleCnt="14">
        <dgm:presLayoutVars>
          <dgm:chMax val="0"/>
          <dgm:chPref val="0"/>
          <dgm:bulletEnabled val="1"/>
        </dgm:presLayoutVars>
      </dgm:prSet>
      <dgm:spPr/>
      <dgm:t>
        <a:bodyPr/>
        <a:lstStyle/>
        <a:p>
          <a:endParaRPr lang="en-US"/>
        </a:p>
      </dgm:t>
    </dgm:pt>
    <dgm:pt modelId="{08A24E44-04E3-4775-BD74-34113C101F29}" type="pres">
      <dgm:prSet presAssocID="{47835387-A4F9-42AA-8AA9-7E8A4E121DFC}" presName="Parent" presStyleLbl="revTx" presStyleIdx="3" presStyleCnt="14">
        <dgm:presLayoutVars>
          <dgm:chMax val="1"/>
          <dgm:chPref val="1"/>
          <dgm:bulletEnabled val="1"/>
        </dgm:presLayoutVars>
      </dgm:prSet>
      <dgm:spPr/>
      <dgm:t>
        <a:bodyPr/>
        <a:lstStyle/>
        <a:p>
          <a:endParaRPr lang="en-US"/>
        </a:p>
      </dgm:t>
    </dgm:pt>
    <dgm:pt modelId="{B505A20C-2027-4CA6-8D85-0E5243E663C5}" type="pres">
      <dgm:prSet presAssocID="{19437742-59F2-4CA7-94E1-E3DD3E4E394E}" presName="sibTrans" presStyleCnt="0"/>
      <dgm:spPr/>
    </dgm:pt>
    <dgm:pt modelId="{7F921960-D6B4-4A3D-9953-A54E463C0F54}" type="pres">
      <dgm:prSet presAssocID="{D8DED702-B472-433F-96F8-BD339449F239}" presName="composite" presStyleCnt="0"/>
      <dgm:spPr/>
    </dgm:pt>
    <dgm:pt modelId="{3108422C-1577-4A1A-B79D-D931FB3E3375}" type="pres">
      <dgm:prSet presAssocID="{D8DED702-B472-433F-96F8-BD339449F239}" presName="BackAccent" presStyleLbl="bgShp" presStyleIdx="2" presStyleCnt="7"/>
      <dgm:spPr/>
    </dgm:pt>
    <dgm:pt modelId="{D8DCEA4F-4AA7-40E0-8F05-B6AEC623FEC0}" type="pres">
      <dgm:prSet presAssocID="{D8DED702-B472-433F-96F8-BD339449F239}" presName="Accent" presStyleLbl="alignNode1" presStyleIdx="2" presStyleCnt="7"/>
      <dgm:spPr/>
    </dgm:pt>
    <dgm:pt modelId="{FA6432C6-BF65-4647-9E0C-AED4CFDBD31B}" type="pres">
      <dgm:prSet presAssocID="{D8DED702-B472-433F-96F8-BD339449F239}" presName="Child" presStyleLbl="revTx" presStyleIdx="4" presStyleCnt="14">
        <dgm:presLayoutVars>
          <dgm:chMax val="0"/>
          <dgm:chPref val="0"/>
          <dgm:bulletEnabled val="1"/>
        </dgm:presLayoutVars>
      </dgm:prSet>
      <dgm:spPr/>
      <dgm:t>
        <a:bodyPr/>
        <a:lstStyle/>
        <a:p>
          <a:endParaRPr lang="en-US"/>
        </a:p>
      </dgm:t>
    </dgm:pt>
    <dgm:pt modelId="{ADCAE94F-AEB5-460C-929F-5C94418DAF5F}" type="pres">
      <dgm:prSet presAssocID="{D8DED702-B472-433F-96F8-BD339449F239}" presName="Parent" presStyleLbl="revTx" presStyleIdx="5" presStyleCnt="14">
        <dgm:presLayoutVars>
          <dgm:chMax val="1"/>
          <dgm:chPref val="1"/>
          <dgm:bulletEnabled val="1"/>
        </dgm:presLayoutVars>
      </dgm:prSet>
      <dgm:spPr/>
      <dgm:t>
        <a:bodyPr/>
        <a:lstStyle/>
        <a:p>
          <a:endParaRPr lang="en-US"/>
        </a:p>
      </dgm:t>
    </dgm:pt>
    <dgm:pt modelId="{71759A5F-9851-4496-A86B-4C0E6E1EC81B}" type="pres">
      <dgm:prSet presAssocID="{D0E47092-3CFA-4C07-8F47-3BDA2FC252DB}" presName="sibTrans" presStyleCnt="0"/>
      <dgm:spPr/>
    </dgm:pt>
    <dgm:pt modelId="{BA3AC91F-E689-4650-A00B-3E09753A9F11}" type="pres">
      <dgm:prSet presAssocID="{B8FFDFDF-D46B-4C72-BFFC-59726B6CB2BD}" presName="composite" presStyleCnt="0"/>
      <dgm:spPr/>
    </dgm:pt>
    <dgm:pt modelId="{8401D1CA-4A6C-4C9A-8336-5CCFD2263E08}" type="pres">
      <dgm:prSet presAssocID="{B8FFDFDF-D46B-4C72-BFFC-59726B6CB2BD}" presName="BackAccent" presStyleLbl="bgShp" presStyleIdx="3" presStyleCnt="7"/>
      <dgm:spPr/>
    </dgm:pt>
    <dgm:pt modelId="{540F69E4-10BB-44B4-9C4E-414D48C9DE38}" type="pres">
      <dgm:prSet presAssocID="{B8FFDFDF-D46B-4C72-BFFC-59726B6CB2BD}" presName="Accent" presStyleLbl="alignNode1" presStyleIdx="3" presStyleCnt="7"/>
      <dgm:spPr/>
    </dgm:pt>
    <dgm:pt modelId="{9D0A7973-9626-4DEF-B8A0-917D99DA8254}" type="pres">
      <dgm:prSet presAssocID="{B8FFDFDF-D46B-4C72-BFFC-59726B6CB2BD}" presName="Child" presStyleLbl="revTx" presStyleIdx="6" presStyleCnt="14">
        <dgm:presLayoutVars>
          <dgm:chMax val="0"/>
          <dgm:chPref val="0"/>
          <dgm:bulletEnabled val="1"/>
        </dgm:presLayoutVars>
      </dgm:prSet>
      <dgm:spPr/>
      <dgm:t>
        <a:bodyPr/>
        <a:lstStyle/>
        <a:p>
          <a:endParaRPr lang="en-US"/>
        </a:p>
      </dgm:t>
    </dgm:pt>
    <dgm:pt modelId="{8809109B-E4C4-4511-8798-1E26D5C1CFE3}" type="pres">
      <dgm:prSet presAssocID="{B8FFDFDF-D46B-4C72-BFFC-59726B6CB2BD}" presName="Parent" presStyleLbl="revTx" presStyleIdx="7" presStyleCnt="14">
        <dgm:presLayoutVars>
          <dgm:chMax val="1"/>
          <dgm:chPref val="1"/>
          <dgm:bulletEnabled val="1"/>
        </dgm:presLayoutVars>
      </dgm:prSet>
      <dgm:spPr/>
      <dgm:t>
        <a:bodyPr/>
        <a:lstStyle/>
        <a:p>
          <a:endParaRPr lang="en-US"/>
        </a:p>
      </dgm:t>
    </dgm:pt>
    <dgm:pt modelId="{13B1328D-B290-478A-A0D6-73818033D65B}" type="pres">
      <dgm:prSet presAssocID="{9BF5BE84-0052-4656-9C64-108CC1828DF1}" presName="sibTrans" presStyleCnt="0"/>
      <dgm:spPr/>
    </dgm:pt>
    <dgm:pt modelId="{666A477C-0B3B-4F00-B120-D5589C869DC7}" type="pres">
      <dgm:prSet presAssocID="{95238EAF-963B-4DD3-B609-F6786D3077FD}" presName="composite" presStyleCnt="0"/>
      <dgm:spPr/>
    </dgm:pt>
    <dgm:pt modelId="{28B0F137-D6E9-48A6-B5D1-FCEEC75DBE08}" type="pres">
      <dgm:prSet presAssocID="{95238EAF-963B-4DD3-B609-F6786D3077FD}" presName="BackAccent" presStyleLbl="bgShp" presStyleIdx="4" presStyleCnt="7"/>
      <dgm:spPr/>
    </dgm:pt>
    <dgm:pt modelId="{86930CA8-9EC3-408F-B7F6-D62B9E9D4FA9}" type="pres">
      <dgm:prSet presAssocID="{95238EAF-963B-4DD3-B609-F6786D3077FD}" presName="Accent" presStyleLbl="alignNode1" presStyleIdx="4" presStyleCnt="7"/>
      <dgm:spPr/>
    </dgm:pt>
    <dgm:pt modelId="{7A63A358-19A2-4B37-9660-C572D190EB18}" type="pres">
      <dgm:prSet presAssocID="{95238EAF-963B-4DD3-B609-F6786D3077FD}" presName="Child" presStyleLbl="revTx" presStyleIdx="8" presStyleCnt="14">
        <dgm:presLayoutVars>
          <dgm:chMax val="0"/>
          <dgm:chPref val="0"/>
          <dgm:bulletEnabled val="1"/>
        </dgm:presLayoutVars>
      </dgm:prSet>
      <dgm:spPr/>
      <dgm:t>
        <a:bodyPr/>
        <a:lstStyle/>
        <a:p>
          <a:endParaRPr lang="en-US"/>
        </a:p>
      </dgm:t>
    </dgm:pt>
    <dgm:pt modelId="{D3214EFE-19F2-4C82-9A2F-6AF0E31630BF}" type="pres">
      <dgm:prSet presAssocID="{95238EAF-963B-4DD3-B609-F6786D3077FD}" presName="Parent" presStyleLbl="revTx" presStyleIdx="9" presStyleCnt="14">
        <dgm:presLayoutVars>
          <dgm:chMax val="1"/>
          <dgm:chPref val="1"/>
          <dgm:bulletEnabled val="1"/>
        </dgm:presLayoutVars>
      </dgm:prSet>
      <dgm:spPr/>
      <dgm:t>
        <a:bodyPr/>
        <a:lstStyle/>
        <a:p>
          <a:endParaRPr lang="en-US"/>
        </a:p>
      </dgm:t>
    </dgm:pt>
    <dgm:pt modelId="{CEC13853-0E3E-40CA-8253-5C3F77BF6005}" type="pres">
      <dgm:prSet presAssocID="{F84EDC7C-9B51-4A21-B6B2-A81F1B4142DA}" presName="sibTrans" presStyleCnt="0"/>
      <dgm:spPr/>
    </dgm:pt>
    <dgm:pt modelId="{AFB3497E-8ACD-4EE5-A320-067730117F33}" type="pres">
      <dgm:prSet presAssocID="{7AFDED27-D60D-4F21-B01D-CDF2C8FA60B2}" presName="composite" presStyleCnt="0"/>
      <dgm:spPr/>
    </dgm:pt>
    <dgm:pt modelId="{B9C14721-BA5C-449A-BD63-D7525FEFA81B}" type="pres">
      <dgm:prSet presAssocID="{7AFDED27-D60D-4F21-B01D-CDF2C8FA60B2}" presName="BackAccent" presStyleLbl="bgShp" presStyleIdx="5" presStyleCnt="7"/>
      <dgm:spPr/>
    </dgm:pt>
    <dgm:pt modelId="{584FA0B7-8872-4A5F-8432-3320993FC6DD}" type="pres">
      <dgm:prSet presAssocID="{7AFDED27-D60D-4F21-B01D-CDF2C8FA60B2}" presName="Accent" presStyleLbl="alignNode1" presStyleIdx="5" presStyleCnt="7"/>
      <dgm:spPr/>
    </dgm:pt>
    <dgm:pt modelId="{B551E3CE-4CFA-42CD-B8B5-837B0753710F}" type="pres">
      <dgm:prSet presAssocID="{7AFDED27-D60D-4F21-B01D-CDF2C8FA60B2}" presName="Child" presStyleLbl="revTx" presStyleIdx="10" presStyleCnt="14">
        <dgm:presLayoutVars>
          <dgm:chMax val="0"/>
          <dgm:chPref val="0"/>
          <dgm:bulletEnabled val="1"/>
        </dgm:presLayoutVars>
      </dgm:prSet>
      <dgm:spPr/>
      <dgm:t>
        <a:bodyPr/>
        <a:lstStyle/>
        <a:p>
          <a:endParaRPr lang="en-US"/>
        </a:p>
      </dgm:t>
    </dgm:pt>
    <dgm:pt modelId="{A2AC229D-84DE-4938-BF0B-64DCFF044267}" type="pres">
      <dgm:prSet presAssocID="{7AFDED27-D60D-4F21-B01D-CDF2C8FA60B2}" presName="Parent" presStyleLbl="revTx" presStyleIdx="11" presStyleCnt="14">
        <dgm:presLayoutVars>
          <dgm:chMax val="1"/>
          <dgm:chPref val="1"/>
          <dgm:bulletEnabled val="1"/>
        </dgm:presLayoutVars>
      </dgm:prSet>
      <dgm:spPr/>
      <dgm:t>
        <a:bodyPr/>
        <a:lstStyle/>
        <a:p>
          <a:endParaRPr lang="en-US"/>
        </a:p>
      </dgm:t>
    </dgm:pt>
    <dgm:pt modelId="{BEC6132A-CB0B-490C-94F7-3AEDE32E0CEB}" type="pres">
      <dgm:prSet presAssocID="{A426D671-1FB7-4B9A-B26D-03A933B7EE38}" presName="sibTrans" presStyleCnt="0"/>
      <dgm:spPr/>
    </dgm:pt>
    <dgm:pt modelId="{B029C337-EA98-44E0-90C0-BEE243945395}" type="pres">
      <dgm:prSet presAssocID="{12BD1DE6-D527-4C10-9EC2-B6641FC8D5BD}" presName="composite" presStyleCnt="0"/>
      <dgm:spPr/>
    </dgm:pt>
    <dgm:pt modelId="{A6ED3CD2-B6B3-43AB-8269-F2C05C769B49}" type="pres">
      <dgm:prSet presAssocID="{12BD1DE6-D527-4C10-9EC2-B6641FC8D5BD}" presName="BackAccent" presStyleLbl="bgShp" presStyleIdx="6" presStyleCnt="7"/>
      <dgm:spPr/>
    </dgm:pt>
    <dgm:pt modelId="{09FE144F-CEC0-4B7C-A23B-F928A0B8ECBE}" type="pres">
      <dgm:prSet presAssocID="{12BD1DE6-D527-4C10-9EC2-B6641FC8D5BD}" presName="Accent" presStyleLbl="alignNode1" presStyleIdx="6" presStyleCnt="7"/>
      <dgm:spPr/>
    </dgm:pt>
    <dgm:pt modelId="{C9174787-7221-4D33-8523-38425B676C65}" type="pres">
      <dgm:prSet presAssocID="{12BD1DE6-D527-4C10-9EC2-B6641FC8D5BD}" presName="Child" presStyleLbl="revTx" presStyleIdx="12" presStyleCnt="14">
        <dgm:presLayoutVars>
          <dgm:chMax val="0"/>
          <dgm:chPref val="0"/>
          <dgm:bulletEnabled val="1"/>
        </dgm:presLayoutVars>
      </dgm:prSet>
      <dgm:spPr/>
      <dgm:t>
        <a:bodyPr/>
        <a:lstStyle/>
        <a:p>
          <a:endParaRPr lang="en-US"/>
        </a:p>
      </dgm:t>
    </dgm:pt>
    <dgm:pt modelId="{910EB11D-F72B-4CCE-A65B-644E1B86BBAB}" type="pres">
      <dgm:prSet presAssocID="{12BD1DE6-D527-4C10-9EC2-B6641FC8D5BD}" presName="Parent" presStyleLbl="revTx" presStyleIdx="13" presStyleCnt="14">
        <dgm:presLayoutVars>
          <dgm:chMax val="1"/>
          <dgm:chPref val="1"/>
          <dgm:bulletEnabled val="1"/>
        </dgm:presLayoutVars>
      </dgm:prSet>
      <dgm:spPr/>
      <dgm:t>
        <a:bodyPr/>
        <a:lstStyle/>
        <a:p>
          <a:endParaRPr lang="en-US"/>
        </a:p>
      </dgm:t>
    </dgm:pt>
  </dgm:ptLst>
  <dgm:cxnLst>
    <dgm:cxn modelId="{1AD8A96F-6D90-4DBB-AECD-71F1BEC7BEF1}" type="presOf" srcId="{47835387-A4F9-42AA-8AA9-7E8A4E121DFC}" destId="{08A24E44-04E3-4775-BD74-34113C101F29}" srcOrd="0" destOrd="0" presId="urn:microsoft.com/office/officeart/2008/layout/IncreasingCircleProcess"/>
    <dgm:cxn modelId="{DED1B080-AE5B-4A04-8989-1F7A421CFDDB}" type="presOf" srcId="{7AFDED27-D60D-4F21-B01D-CDF2C8FA60B2}" destId="{A2AC229D-84DE-4938-BF0B-64DCFF044267}" srcOrd="0" destOrd="0" presId="urn:microsoft.com/office/officeart/2008/layout/IncreasingCircleProcess"/>
    <dgm:cxn modelId="{891BE128-D22B-4BB2-8E7C-4B6ADB6898DB}" srcId="{D12D98CD-AC1F-4F9A-A564-237DC6645121}" destId="{12BD1DE6-D527-4C10-9EC2-B6641FC8D5BD}" srcOrd="6" destOrd="0" parTransId="{839891EA-4D9B-45DE-A2FE-B1F68430A057}" sibTransId="{6C9AE7CE-2E2C-4218-BA48-9E65CFA1E86A}"/>
    <dgm:cxn modelId="{62EA13B5-F31E-4EA5-8A5C-3EF832E3AA99}" type="presOf" srcId="{3F771317-88CC-4612-B849-DE725E0E7D0F}" destId="{B551E3CE-4CFA-42CD-B8B5-837B0753710F}" srcOrd="0" destOrd="0" presId="urn:microsoft.com/office/officeart/2008/layout/IncreasingCircleProcess"/>
    <dgm:cxn modelId="{E5D6BCEC-908C-4457-988D-BE9874BB31E8}" type="presOf" srcId="{A7FFE0D2-8CEB-4EE3-94CB-8119E1777508}" destId="{DA7C9F66-23AC-46B4-84C8-3C9B561B5551}" srcOrd="0" destOrd="0" presId="urn:microsoft.com/office/officeart/2008/layout/IncreasingCircleProcess"/>
    <dgm:cxn modelId="{DFDD5696-CD60-427E-85B4-90A2445F17B1}" type="presOf" srcId="{962C8695-BDC2-4D4D-BED6-FF75F41FB6A5}" destId="{9E63E7C3-2DC1-41B1-9EA2-9FAC94E24C1A}" srcOrd="0" destOrd="0" presId="urn:microsoft.com/office/officeart/2008/layout/IncreasingCircleProcess"/>
    <dgm:cxn modelId="{1B8DCDF0-B5F1-40CD-9E7A-A2F59D9DB8FF}" srcId="{B8FFDFDF-D46B-4C72-BFFC-59726B6CB2BD}" destId="{021E21D2-7F29-4B10-B32E-C8144595A630}" srcOrd="0" destOrd="0" parTransId="{BE6EC3B6-403B-4E2C-BF33-BE4CE540E14C}" sibTransId="{7F78998F-634E-471F-B892-2BF5C7667764}"/>
    <dgm:cxn modelId="{4372EB7B-FDB0-402E-8776-A48AEC9FECD7}" type="presOf" srcId="{D12D98CD-AC1F-4F9A-A564-237DC6645121}" destId="{59945DD0-CF9E-4C35-9848-496FA1F8840B}" srcOrd="0" destOrd="0" presId="urn:microsoft.com/office/officeart/2008/layout/IncreasingCircleProcess"/>
    <dgm:cxn modelId="{7A29B5EF-3069-48A3-B903-78447CAFD18B}" srcId="{D8DED702-B472-433F-96F8-BD339449F239}" destId="{F169B7C9-9292-4354-B097-3592855D4F1F}" srcOrd="0" destOrd="0" parTransId="{15DA6B81-17C9-4483-BA48-BE378BA79CA1}" sibTransId="{FC2BA1C9-12BC-4E9B-B5A9-533F598CEBFA}"/>
    <dgm:cxn modelId="{9B9D4446-AF54-47C0-B106-D7A0216DF65D}" srcId="{95238EAF-963B-4DD3-B609-F6786D3077FD}" destId="{CE3EF16C-DB8E-4849-A41B-A98BEE3FE803}" srcOrd="0" destOrd="0" parTransId="{88069D53-F930-4CBE-8849-4F1014159994}" sibTransId="{94DE9525-5FF2-4D8F-BD66-22C180D500F3}"/>
    <dgm:cxn modelId="{BFB4C283-5623-4A93-B129-FAC7E7DAE064}" type="presOf" srcId="{B8FFDFDF-D46B-4C72-BFFC-59726B6CB2BD}" destId="{8809109B-E4C4-4511-8798-1E26D5C1CFE3}" srcOrd="0" destOrd="0" presId="urn:microsoft.com/office/officeart/2008/layout/IncreasingCircleProcess"/>
    <dgm:cxn modelId="{31011AA9-63B8-40B4-AD5E-A6660FA9DCA0}" type="presOf" srcId="{95238EAF-963B-4DD3-B609-F6786D3077FD}" destId="{D3214EFE-19F2-4C82-9A2F-6AF0E31630BF}" srcOrd="0" destOrd="0" presId="urn:microsoft.com/office/officeart/2008/layout/IncreasingCircleProcess"/>
    <dgm:cxn modelId="{BB19A617-D802-4F2D-8B77-DCADDDF72DD1}" srcId="{47835387-A4F9-42AA-8AA9-7E8A4E121DFC}" destId="{3AA094FB-8943-4E84-BC65-32F68E119385}" srcOrd="0" destOrd="0" parTransId="{EA875A7C-167E-4F8E-B3F4-0A4F801C25E8}" sibTransId="{1AFD610C-2052-471B-8326-9566CFB4EAEF}"/>
    <dgm:cxn modelId="{9E405E31-54B7-49CC-A154-0489F15C2DCF}" srcId="{D12D98CD-AC1F-4F9A-A564-237DC6645121}" destId="{D8DED702-B472-433F-96F8-BD339449F239}" srcOrd="2" destOrd="0" parTransId="{8A809591-C066-44E2-A85B-4DB56552F442}" sibTransId="{D0E47092-3CFA-4C07-8F47-3BDA2FC252DB}"/>
    <dgm:cxn modelId="{6018905B-4DC0-48A0-AB7A-AFACB0430A09}" srcId="{D12D98CD-AC1F-4F9A-A564-237DC6645121}" destId="{95238EAF-963B-4DD3-B609-F6786D3077FD}" srcOrd="4" destOrd="0" parTransId="{23428268-8B28-47CD-B347-8E125139FDEC}" sibTransId="{F84EDC7C-9B51-4A21-B6B2-A81F1B4142DA}"/>
    <dgm:cxn modelId="{FAB92C3B-D81F-4ECB-90BD-A4817916077A}" type="presOf" srcId="{D8DED702-B472-433F-96F8-BD339449F239}" destId="{ADCAE94F-AEB5-460C-929F-5C94418DAF5F}" srcOrd="0" destOrd="0" presId="urn:microsoft.com/office/officeart/2008/layout/IncreasingCircleProcess"/>
    <dgm:cxn modelId="{1A119FEA-CA06-4127-9D86-87814289BF74}" type="presOf" srcId="{CE3EF16C-DB8E-4849-A41B-A98BEE3FE803}" destId="{7A63A358-19A2-4B37-9660-C572D190EB18}" srcOrd="0" destOrd="0" presId="urn:microsoft.com/office/officeart/2008/layout/IncreasingCircleProcess"/>
    <dgm:cxn modelId="{AF20D7B5-F0BB-4735-AF0D-ED975DDF2C1E}" type="presOf" srcId="{021E21D2-7F29-4B10-B32E-C8144595A630}" destId="{9D0A7973-9626-4DEF-B8A0-917D99DA8254}" srcOrd="0" destOrd="0" presId="urn:microsoft.com/office/officeart/2008/layout/IncreasingCircleProcess"/>
    <dgm:cxn modelId="{619ACAA9-CB6E-4F69-8032-BF00AA3DB4F9}" srcId="{D12D98CD-AC1F-4F9A-A564-237DC6645121}" destId="{B8FFDFDF-D46B-4C72-BFFC-59726B6CB2BD}" srcOrd="3" destOrd="0" parTransId="{A1DA1024-EA0D-4E60-9244-017ECE0AE70F}" sibTransId="{9BF5BE84-0052-4656-9C64-108CC1828DF1}"/>
    <dgm:cxn modelId="{0CC0AB8A-1D06-4247-B599-253084D702C5}" type="presOf" srcId="{D9363D1D-1806-4496-9EF4-68FA55C52350}" destId="{C9174787-7221-4D33-8523-38425B676C65}" srcOrd="0" destOrd="0" presId="urn:microsoft.com/office/officeart/2008/layout/IncreasingCircleProcess"/>
    <dgm:cxn modelId="{461CAA3C-0170-436D-A896-7B645C8FE206}" srcId="{7AFDED27-D60D-4F21-B01D-CDF2C8FA60B2}" destId="{3F771317-88CC-4612-B849-DE725E0E7D0F}" srcOrd="0" destOrd="0" parTransId="{20DD1DE2-F413-4C8E-B785-C99E3419A206}" sibTransId="{1EFD9FAC-0F3B-4E42-A77E-C789EACCA995}"/>
    <dgm:cxn modelId="{280FC7C8-E205-4D2D-8056-00FCD2C13B80}" srcId="{A7FFE0D2-8CEB-4EE3-94CB-8119E1777508}" destId="{962C8695-BDC2-4D4D-BED6-FF75F41FB6A5}" srcOrd="0" destOrd="0" parTransId="{CD053779-8929-4AA5-A1B5-DDC2C15662D5}" sibTransId="{B3A18DBE-23D9-4A10-BDF4-332AD6161194}"/>
    <dgm:cxn modelId="{E152F4B2-FB0F-400D-9E8C-ED3CCAA19946}" srcId="{D12D98CD-AC1F-4F9A-A564-237DC6645121}" destId="{7AFDED27-D60D-4F21-B01D-CDF2C8FA60B2}" srcOrd="5" destOrd="0" parTransId="{11FDD9B9-4BCE-4E11-86CA-1C3028F0ED0E}" sibTransId="{A426D671-1FB7-4B9A-B26D-03A933B7EE38}"/>
    <dgm:cxn modelId="{D8BEBCCA-4FBE-4048-8857-38C9E7A153B0}" type="presOf" srcId="{F169B7C9-9292-4354-B097-3592855D4F1F}" destId="{FA6432C6-BF65-4647-9E0C-AED4CFDBD31B}" srcOrd="0" destOrd="0" presId="urn:microsoft.com/office/officeart/2008/layout/IncreasingCircleProcess"/>
    <dgm:cxn modelId="{1F238C7B-2B46-444C-B3BA-7F20A10D487F}" srcId="{D12D98CD-AC1F-4F9A-A564-237DC6645121}" destId="{47835387-A4F9-42AA-8AA9-7E8A4E121DFC}" srcOrd="1" destOrd="0" parTransId="{C3E09E98-41FF-49D0-91B2-5C17F885AFF9}" sibTransId="{19437742-59F2-4CA7-94E1-E3DD3E4E394E}"/>
    <dgm:cxn modelId="{9F4ECC3A-43B8-4CA2-9468-D08BE7DA1FEA}" srcId="{12BD1DE6-D527-4C10-9EC2-B6641FC8D5BD}" destId="{D9363D1D-1806-4496-9EF4-68FA55C52350}" srcOrd="0" destOrd="0" parTransId="{AC7B27DD-DBEC-4EE2-8BBE-C612F286B88C}" sibTransId="{DA1B0018-F2EE-4087-A2D6-29F7CAE57630}"/>
    <dgm:cxn modelId="{2232EC6B-246E-41F1-BB2F-05CD633FE356}" srcId="{D12D98CD-AC1F-4F9A-A564-237DC6645121}" destId="{A7FFE0D2-8CEB-4EE3-94CB-8119E1777508}" srcOrd="0" destOrd="0" parTransId="{61ABB0D5-87F0-4D56-B5E9-6593487E029B}" sibTransId="{4FE2C8A0-8A34-4E4A-A9E8-9FDD3189F980}"/>
    <dgm:cxn modelId="{61C19F58-4DCB-4FD4-BEA7-D2FD3F42C990}" type="presOf" srcId="{12BD1DE6-D527-4C10-9EC2-B6641FC8D5BD}" destId="{910EB11D-F72B-4CCE-A65B-644E1B86BBAB}" srcOrd="0" destOrd="0" presId="urn:microsoft.com/office/officeart/2008/layout/IncreasingCircleProcess"/>
    <dgm:cxn modelId="{8CF8D22D-7D20-449F-BC67-8C25DF720F37}" type="presOf" srcId="{3AA094FB-8943-4E84-BC65-32F68E119385}" destId="{8BE86FE9-74DA-4569-8F73-2B7ABBE70EC2}" srcOrd="0" destOrd="0" presId="urn:microsoft.com/office/officeart/2008/layout/IncreasingCircleProcess"/>
    <dgm:cxn modelId="{1930C864-D707-4655-8461-7D8E1562A729}" type="presParOf" srcId="{59945DD0-CF9E-4C35-9848-496FA1F8840B}" destId="{FE915F9B-4614-4524-AFBF-0A8440D6EA3C}" srcOrd="0" destOrd="0" presId="urn:microsoft.com/office/officeart/2008/layout/IncreasingCircleProcess"/>
    <dgm:cxn modelId="{DE7600DD-77C7-4B89-AC50-A17751982DB0}" type="presParOf" srcId="{FE915F9B-4614-4524-AFBF-0A8440D6EA3C}" destId="{A8049957-DB28-4033-870F-A38ADE9AEF4D}" srcOrd="0" destOrd="0" presId="urn:microsoft.com/office/officeart/2008/layout/IncreasingCircleProcess"/>
    <dgm:cxn modelId="{1F14E473-DAEA-4D5E-8AFB-3CC7BE731C79}" type="presParOf" srcId="{FE915F9B-4614-4524-AFBF-0A8440D6EA3C}" destId="{876F5213-6066-4DC6-81D8-4C97BA2E3932}" srcOrd="1" destOrd="0" presId="urn:microsoft.com/office/officeart/2008/layout/IncreasingCircleProcess"/>
    <dgm:cxn modelId="{33A1AC55-0BEF-47C7-9D48-6C903F029074}" type="presParOf" srcId="{FE915F9B-4614-4524-AFBF-0A8440D6EA3C}" destId="{9E63E7C3-2DC1-41B1-9EA2-9FAC94E24C1A}" srcOrd="2" destOrd="0" presId="urn:microsoft.com/office/officeart/2008/layout/IncreasingCircleProcess"/>
    <dgm:cxn modelId="{DECBDDB4-75C0-45F3-958E-2B5E0F560F26}" type="presParOf" srcId="{FE915F9B-4614-4524-AFBF-0A8440D6EA3C}" destId="{DA7C9F66-23AC-46B4-84C8-3C9B561B5551}" srcOrd="3" destOrd="0" presId="urn:microsoft.com/office/officeart/2008/layout/IncreasingCircleProcess"/>
    <dgm:cxn modelId="{2A5FB185-0AA9-4BC7-BE9E-51FB97529C2E}" type="presParOf" srcId="{59945DD0-CF9E-4C35-9848-496FA1F8840B}" destId="{B126CF6E-8BBD-437C-9BA8-5D562AB59303}" srcOrd="1" destOrd="0" presId="urn:microsoft.com/office/officeart/2008/layout/IncreasingCircleProcess"/>
    <dgm:cxn modelId="{65E3D92F-7980-43D0-9766-53887A7F8E0F}" type="presParOf" srcId="{59945DD0-CF9E-4C35-9848-496FA1F8840B}" destId="{857E9252-6BD0-4315-940F-203AB5C47BFB}" srcOrd="2" destOrd="0" presId="urn:microsoft.com/office/officeart/2008/layout/IncreasingCircleProcess"/>
    <dgm:cxn modelId="{69D37174-BE00-40D5-B853-4D5BCBCE9FB6}" type="presParOf" srcId="{857E9252-6BD0-4315-940F-203AB5C47BFB}" destId="{6275F2FF-0D58-427A-AC4D-920E9F0FE35C}" srcOrd="0" destOrd="0" presId="urn:microsoft.com/office/officeart/2008/layout/IncreasingCircleProcess"/>
    <dgm:cxn modelId="{92D34693-1263-4CD3-A0D8-5D12C087A870}" type="presParOf" srcId="{857E9252-6BD0-4315-940F-203AB5C47BFB}" destId="{63F27F19-940A-49FE-BC3F-B77A5FC33E9C}" srcOrd="1" destOrd="0" presId="urn:microsoft.com/office/officeart/2008/layout/IncreasingCircleProcess"/>
    <dgm:cxn modelId="{56BEEF25-CC87-4C19-BEC5-5000B3036CD5}" type="presParOf" srcId="{857E9252-6BD0-4315-940F-203AB5C47BFB}" destId="{8BE86FE9-74DA-4569-8F73-2B7ABBE70EC2}" srcOrd="2" destOrd="0" presId="urn:microsoft.com/office/officeart/2008/layout/IncreasingCircleProcess"/>
    <dgm:cxn modelId="{E94AF969-2355-47EB-B6D2-EDABF0A8E842}" type="presParOf" srcId="{857E9252-6BD0-4315-940F-203AB5C47BFB}" destId="{08A24E44-04E3-4775-BD74-34113C101F29}" srcOrd="3" destOrd="0" presId="urn:microsoft.com/office/officeart/2008/layout/IncreasingCircleProcess"/>
    <dgm:cxn modelId="{B9B14EE9-5341-4EA2-845E-36DFD73F5B3C}" type="presParOf" srcId="{59945DD0-CF9E-4C35-9848-496FA1F8840B}" destId="{B505A20C-2027-4CA6-8D85-0E5243E663C5}" srcOrd="3" destOrd="0" presId="urn:microsoft.com/office/officeart/2008/layout/IncreasingCircleProcess"/>
    <dgm:cxn modelId="{6EE6B5E6-E67B-4AC0-BE4B-25BE1114327F}" type="presParOf" srcId="{59945DD0-CF9E-4C35-9848-496FA1F8840B}" destId="{7F921960-D6B4-4A3D-9953-A54E463C0F54}" srcOrd="4" destOrd="0" presId="urn:microsoft.com/office/officeart/2008/layout/IncreasingCircleProcess"/>
    <dgm:cxn modelId="{00DDC848-6CC0-4D94-A6B1-EA05168F2995}" type="presParOf" srcId="{7F921960-D6B4-4A3D-9953-A54E463C0F54}" destId="{3108422C-1577-4A1A-B79D-D931FB3E3375}" srcOrd="0" destOrd="0" presId="urn:microsoft.com/office/officeart/2008/layout/IncreasingCircleProcess"/>
    <dgm:cxn modelId="{D965EBAC-7527-40FC-934A-803E30D5F300}" type="presParOf" srcId="{7F921960-D6B4-4A3D-9953-A54E463C0F54}" destId="{D8DCEA4F-4AA7-40E0-8F05-B6AEC623FEC0}" srcOrd="1" destOrd="0" presId="urn:microsoft.com/office/officeart/2008/layout/IncreasingCircleProcess"/>
    <dgm:cxn modelId="{6A963B24-856F-438D-B99B-686FECAEE3ED}" type="presParOf" srcId="{7F921960-D6B4-4A3D-9953-A54E463C0F54}" destId="{FA6432C6-BF65-4647-9E0C-AED4CFDBD31B}" srcOrd="2" destOrd="0" presId="urn:microsoft.com/office/officeart/2008/layout/IncreasingCircleProcess"/>
    <dgm:cxn modelId="{54CC5937-9784-4468-9318-E18BD49A8F21}" type="presParOf" srcId="{7F921960-D6B4-4A3D-9953-A54E463C0F54}" destId="{ADCAE94F-AEB5-460C-929F-5C94418DAF5F}" srcOrd="3" destOrd="0" presId="urn:microsoft.com/office/officeart/2008/layout/IncreasingCircleProcess"/>
    <dgm:cxn modelId="{776E1430-34C5-4778-AE63-348612D558F7}" type="presParOf" srcId="{59945DD0-CF9E-4C35-9848-496FA1F8840B}" destId="{71759A5F-9851-4496-A86B-4C0E6E1EC81B}" srcOrd="5" destOrd="0" presId="urn:microsoft.com/office/officeart/2008/layout/IncreasingCircleProcess"/>
    <dgm:cxn modelId="{AD4EDE80-4B5A-4C3F-BA71-97D43D314767}" type="presParOf" srcId="{59945DD0-CF9E-4C35-9848-496FA1F8840B}" destId="{BA3AC91F-E689-4650-A00B-3E09753A9F11}" srcOrd="6" destOrd="0" presId="urn:microsoft.com/office/officeart/2008/layout/IncreasingCircleProcess"/>
    <dgm:cxn modelId="{BFE69DD0-62F5-4B9E-8E8C-FB876142324F}" type="presParOf" srcId="{BA3AC91F-E689-4650-A00B-3E09753A9F11}" destId="{8401D1CA-4A6C-4C9A-8336-5CCFD2263E08}" srcOrd="0" destOrd="0" presId="urn:microsoft.com/office/officeart/2008/layout/IncreasingCircleProcess"/>
    <dgm:cxn modelId="{3A8D76D8-78DD-45C9-B8D5-51311326ADF0}" type="presParOf" srcId="{BA3AC91F-E689-4650-A00B-3E09753A9F11}" destId="{540F69E4-10BB-44B4-9C4E-414D48C9DE38}" srcOrd="1" destOrd="0" presId="urn:microsoft.com/office/officeart/2008/layout/IncreasingCircleProcess"/>
    <dgm:cxn modelId="{3145B357-3020-41FF-93A5-ADEDDBBC1DA3}" type="presParOf" srcId="{BA3AC91F-E689-4650-A00B-3E09753A9F11}" destId="{9D0A7973-9626-4DEF-B8A0-917D99DA8254}" srcOrd="2" destOrd="0" presId="urn:microsoft.com/office/officeart/2008/layout/IncreasingCircleProcess"/>
    <dgm:cxn modelId="{7896E396-33F6-47C8-856F-22666A333330}" type="presParOf" srcId="{BA3AC91F-E689-4650-A00B-3E09753A9F11}" destId="{8809109B-E4C4-4511-8798-1E26D5C1CFE3}" srcOrd="3" destOrd="0" presId="urn:microsoft.com/office/officeart/2008/layout/IncreasingCircleProcess"/>
    <dgm:cxn modelId="{A130A2DD-7E85-4F6C-9B23-7BBCC0BF1FB2}" type="presParOf" srcId="{59945DD0-CF9E-4C35-9848-496FA1F8840B}" destId="{13B1328D-B290-478A-A0D6-73818033D65B}" srcOrd="7" destOrd="0" presId="urn:microsoft.com/office/officeart/2008/layout/IncreasingCircleProcess"/>
    <dgm:cxn modelId="{7B4A350E-B5C2-4954-A613-EE65814E3AC4}" type="presParOf" srcId="{59945DD0-CF9E-4C35-9848-496FA1F8840B}" destId="{666A477C-0B3B-4F00-B120-D5589C869DC7}" srcOrd="8" destOrd="0" presId="urn:microsoft.com/office/officeart/2008/layout/IncreasingCircleProcess"/>
    <dgm:cxn modelId="{3CCAF09E-5B55-4EDC-B0CC-F622E39EE69E}" type="presParOf" srcId="{666A477C-0B3B-4F00-B120-D5589C869DC7}" destId="{28B0F137-D6E9-48A6-B5D1-FCEEC75DBE08}" srcOrd="0" destOrd="0" presId="urn:microsoft.com/office/officeart/2008/layout/IncreasingCircleProcess"/>
    <dgm:cxn modelId="{BF2C1290-7FFF-45C9-A427-064E541EEF6E}" type="presParOf" srcId="{666A477C-0B3B-4F00-B120-D5589C869DC7}" destId="{86930CA8-9EC3-408F-B7F6-D62B9E9D4FA9}" srcOrd="1" destOrd="0" presId="urn:microsoft.com/office/officeart/2008/layout/IncreasingCircleProcess"/>
    <dgm:cxn modelId="{E9E5B341-38E6-4A06-AB86-53F20B6674DD}" type="presParOf" srcId="{666A477C-0B3B-4F00-B120-D5589C869DC7}" destId="{7A63A358-19A2-4B37-9660-C572D190EB18}" srcOrd="2" destOrd="0" presId="urn:microsoft.com/office/officeart/2008/layout/IncreasingCircleProcess"/>
    <dgm:cxn modelId="{8B515F6E-53E8-4F68-BAAC-21101881192F}" type="presParOf" srcId="{666A477C-0B3B-4F00-B120-D5589C869DC7}" destId="{D3214EFE-19F2-4C82-9A2F-6AF0E31630BF}" srcOrd="3" destOrd="0" presId="urn:microsoft.com/office/officeart/2008/layout/IncreasingCircleProcess"/>
    <dgm:cxn modelId="{88022557-3DCB-4D99-BF52-1FD0AC46BE55}" type="presParOf" srcId="{59945DD0-CF9E-4C35-9848-496FA1F8840B}" destId="{CEC13853-0E3E-40CA-8253-5C3F77BF6005}" srcOrd="9" destOrd="0" presId="urn:microsoft.com/office/officeart/2008/layout/IncreasingCircleProcess"/>
    <dgm:cxn modelId="{DC8A72E3-FC82-4B01-AF9F-8E8DA8E9FFA2}" type="presParOf" srcId="{59945DD0-CF9E-4C35-9848-496FA1F8840B}" destId="{AFB3497E-8ACD-4EE5-A320-067730117F33}" srcOrd="10" destOrd="0" presId="urn:microsoft.com/office/officeart/2008/layout/IncreasingCircleProcess"/>
    <dgm:cxn modelId="{44AA3A5C-3324-498B-A3A6-99C617E25A54}" type="presParOf" srcId="{AFB3497E-8ACD-4EE5-A320-067730117F33}" destId="{B9C14721-BA5C-449A-BD63-D7525FEFA81B}" srcOrd="0" destOrd="0" presId="urn:microsoft.com/office/officeart/2008/layout/IncreasingCircleProcess"/>
    <dgm:cxn modelId="{92A35E98-EFA9-4AFD-A9CC-5251D5833882}" type="presParOf" srcId="{AFB3497E-8ACD-4EE5-A320-067730117F33}" destId="{584FA0B7-8872-4A5F-8432-3320993FC6DD}" srcOrd="1" destOrd="0" presId="urn:microsoft.com/office/officeart/2008/layout/IncreasingCircleProcess"/>
    <dgm:cxn modelId="{C175DA24-733A-45EC-9C45-6196CF3A837C}" type="presParOf" srcId="{AFB3497E-8ACD-4EE5-A320-067730117F33}" destId="{B551E3CE-4CFA-42CD-B8B5-837B0753710F}" srcOrd="2" destOrd="0" presId="urn:microsoft.com/office/officeart/2008/layout/IncreasingCircleProcess"/>
    <dgm:cxn modelId="{43DB2DA3-CF77-4B18-A4C7-C98D85D4C3DA}" type="presParOf" srcId="{AFB3497E-8ACD-4EE5-A320-067730117F33}" destId="{A2AC229D-84DE-4938-BF0B-64DCFF044267}" srcOrd="3" destOrd="0" presId="urn:microsoft.com/office/officeart/2008/layout/IncreasingCircleProcess"/>
    <dgm:cxn modelId="{32CAF770-66EE-4AF3-9FD2-60102FC1AC58}" type="presParOf" srcId="{59945DD0-CF9E-4C35-9848-496FA1F8840B}" destId="{BEC6132A-CB0B-490C-94F7-3AEDE32E0CEB}" srcOrd="11" destOrd="0" presId="urn:microsoft.com/office/officeart/2008/layout/IncreasingCircleProcess"/>
    <dgm:cxn modelId="{7751846F-E23E-46EC-891D-5EDC6AD217E2}" type="presParOf" srcId="{59945DD0-CF9E-4C35-9848-496FA1F8840B}" destId="{B029C337-EA98-44E0-90C0-BEE243945395}" srcOrd="12" destOrd="0" presId="urn:microsoft.com/office/officeart/2008/layout/IncreasingCircleProcess"/>
    <dgm:cxn modelId="{A4D3D5A6-E06E-4307-B9AB-8229B35C218D}" type="presParOf" srcId="{B029C337-EA98-44E0-90C0-BEE243945395}" destId="{A6ED3CD2-B6B3-43AB-8269-F2C05C769B49}" srcOrd="0" destOrd="0" presId="urn:microsoft.com/office/officeart/2008/layout/IncreasingCircleProcess"/>
    <dgm:cxn modelId="{6C37A86A-25B5-4AB4-A1E3-582211AEFD42}" type="presParOf" srcId="{B029C337-EA98-44E0-90C0-BEE243945395}" destId="{09FE144F-CEC0-4B7C-A23B-F928A0B8ECBE}" srcOrd="1" destOrd="0" presId="urn:microsoft.com/office/officeart/2008/layout/IncreasingCircleProcess"/>
    <dgm:cxn modelId="{D74C82C2-2725-4E6E-966A-5BD2E1D68071}" type="presParOf" srcId="{B029C337-EA98-44E0-90C0-BEE243945395}" destId="{C9174787-7221-4D33-8523-38425B676C65}" srcOrd="2" destOrd="0" presId="urn:microsoft.com/office/officeart/2008/layout/IncreasingCircleProcess"/>
    <dgm:cxn modelId="{B540AC02-1903-4A67-97D7-B4F4455057EB}" type="presParOf" srcId="{B029C337-EA98-44E0-90C0-BEE243945395}" destId="{910EB11D-F72B-4CCE-A65B-644E1B86BBAB}" srcOrd="3" destOrd="0" presId="urn:microsoft.com/office/officeart/2008/layout/Increasing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75431D-D813-4927-8836-FD73507F91D1}" type="doc">
      <dgm:prSet loTypeId="urn:microsoft.com/office/officeart/2005/8/layout/venn1" loCatId="relationship" qsTypeId="urn:microsoft.com/office/officeart/2005/8/quickstyle/simple4" qsCatId="simple" csTypeId="urn:microsoft.com/office/officeart/2005/8/colors/colorful4" csCatId="colorful" phldr="1"/>
      <dgm:spPr/>
    </dgm:pt>
    <dgm:pt modelId="{DF1A6364-8D55-4002-8BBF-23E5EA43868E}">
      <dgm:prSet phldrT="[Text]"/>
      <dgm:spPr/>
      <dgm:t>
        <a:bodyPr/>
        <a:lstStyle/>
        <a:p>
          <a:r>
            <a:rPr lang="en-US" dirty="0" smtClean="0">
              <a:latin typeface="Aparajita" panose="020B0604020202020204" pitchFamily="34" charset="0"/>
              <a:cs typeface="Aparajita" panose="020B0604020202020204" pitchFamily="34" charset="0"/>
            </a:rPr>
            <a:t>You</a:t>
          </a:r>
          <a:endParaRPr lang="en-US" dirty="0">
            <a:latin typeface="Aparajita" panose="020B0604020202020204" pitchFamily="34" charset="0"/>
            <a:cs typeface="Aparajita" panose="020B0604020202020204" pitchFamily="34" charset="0"/>
          </a:endParaRPr>
        </a:p>
      </dgm:t>
    </dgm:pt>
    <dgm:pt modelId="{41B5007E-E584-43E6-A346-4C5695837B46}" type="parTrans" cxnId="{F102055B-1FCF-421F-889E-4993432C2A62}">
      <dgm:prSet/>
      <dgm:spPr/>
      <dgm:t>
        <a:bodyPr/>
        <a:lstStyle/>
        <a:p>
          <a:endParaRPr lang="en-US">
            <a:latin typeface="Aparajita" panose="020B0604020202020204" pitchFamily="34" charset="0"/>
            <a:cs typeface="Aparajita" panose="020B0604020202020204" pitchFamily="34" charset="0"/>
          </a:endParaRPr>
        </a:p>
      </dgm:t>
    </dgm:pt>
    <dgm:pt modelId="{989DB2D2-9718-4429-9AB8-905BC8C2FA6D}" type="sibTrans" cxnId="{F102055B-1FCF-421F-889E-4993432C2A62}">
      <dgm:prSet/>
      <dgm:spPr/>
      <dgm:t>
        <a:bodyPr/>
        <a:lstStyle/>
        <a:p>
          <a:endParaRPr lang="en-US">
            <a:latin typeface="Aparajita" panose="020B0604020202020204" pitchFamily="34" charset="0"/>
            <a:cs typeface="Aparajita" panose="020B0604020202020204" pitchFamily="34" charset="0"/>
          </a:endParaRPr>
        </a:p>
      </dgm:t>
    </dgm:pt>
    <dgm:pt modelId="{67BF1A1B-FAE1-4B95-A36C-2258728A86E4}">
      <dgm:prSet phldrT="[Text]"/>
      <dgm:spPr/>
      <dgm:t>
        <a:bodyPr/>
        <a:lstStyle/>
        <a:p>
          <a:r>
            <a:rPr lang="en-US" dirty="0" smtClean="0">
              <a:latin typeface="Aparajita" panose="020B0604020202020204" pitchFamily="34" charset="0"/>
              <a:cs typeface="Aparajita" panose="020B0604020202020204" pitchFamily="34" charset="0"/>
            </a:rPr>
            <a:t>Your role with your organization</a:t>
          </a:r>
          <a:endParaRPr lang="en-US" dirty="0">
            <a:latin typeface="Aparajita" panose="020B0604020202020204" pitchFamily="34" charset="0"/>
            <a:cs typeface="Aparajita" panose="020B0604020202020204" pitchFamily="34" charset="0"/>
          </a:endParaRPr>
        </a:p>
      </dgm:t>
    </dgm:pt>
    <dgm:pt modelId="{03E175EB-518D-4D69-8D24-2345E95607C7}" type="parTrans" cxnId="{57363516-6449-4D26-8A53-E087EC8C74A9}">
      <dgm:prSet/>
      <dgm:spPr/>
      <dgm:t>
        <a:bodyPr/>
        <a:lstStyle/>
        <a:p>
          <a:endParaRPr lang="en-US">
            <a:latin typeface="Aparajita" panose="020B0604020202020204" pitchFamily="34" charset="0"/>
            <a:cs typeface="Aparajita" panose="020B0604020202020204" pitchFamily="34" charset="0"/>
          </a:endParaRPr>
        </a:p>
      </dgm:t>
    </dgm:pt>
    <dgm:pt modelId="{199D2830-30BD-4B91-B17A-DC672424940A}" type="sibTrans" cxnId="{57363516-6449-4D26-8A53-E087EC8C74A9}">
      <dgm:prSet/>
      <dgm:spPr/>
      <dgm:t>
        <a:bodyPr/>
        <a:lstStyle/>
        <a:p>
          <a:endParaRPr lang="en-US">
            <a:latin typeface="Aparajita" panose="020B0604020202020204" pitchFamily="34" charset="0"/>
            <a:cs typeface="Aparajita" panose="020B0604020202020204" pitchFamily="34" charset="0"/>
          </a:endParaRPr>
        </a:p>
      </dgm:t>
    </dgm:pt>
    <dgm:pt modelId="{C1A7343F-5344-4B06-B6A4-45369C9A553C}">
      <dgm:prSet phldrT="[Text]"/>
      <dgm:spPr/>
      <dgm:t>
        <a:bodyPr/>
        <a:lstStyle/>
        <a:p>
          <a:r>
            <a:rPr lang="en-US" dirty="0" smtClean="0">
              <a:latin typeface="Aparajita" panose="020B0604020202020204" pitchFamily="34" charset="0"/>
              <a:cs typeface="Aparajita" panose="020B0604020202020204" pitchFamily="34" charset="0"/>
            </a:rPr>
            <a:t>Your role within your department</a:t>
          </a:r>
          <a:endParaRPr lang="en-US" dirty="0">
            <a:latin typeface="Aparajita" panose="020B0604020202020204" pitchFamily="34" charset="0"/>
            <a:cs typeface="Aparajita" panose="020B0604020202020204" pitchFamily="34" charset="0"/>
          </a:endParaRPr>
        </a:p>
      </dgm:t>
    </dgm:pt>
    <dgm:pt modelId="{FCB68E05-57F7-439E-B2C9-C4C9FD6796E7}" type="parTrans" cxnId="{6EB0526D-F227-4BF3-868F-79DAE63F901D}">
      <dgm:prSet/>
      <dgm:spPr/>
      <dgm:t>
        <a:bodyPr/>
        <a:lstStyle/>
        <a:p>
          <a:endParaRPr lang="en-US">
            <a:latin typeface="Aparajita" panose="020B0604020202020204" pitchFamily="34" charset="0"/>
            <a:cs typeface="Aparajita" panose="020B0604020202020204" pitchFamily="34" charset="0"/>
          </a:endParaRPr>
        </a:p>
      </dgm:t>
    </dgm:pt>
    <dgm:pt modelId="{2F3FFDB7-A2E9-46D3-872C-73CD2D1E98D3}" type="sibTrans" cxnId="{6EB0526D-F227-4BF3-868F-79DAE63F901D}">
      <dgm:prSet/>
      <dgm:spPr/>
      <dgm:t>
        <a:bodyPr/>
        <a:lstStyle/>
        <a:p>
          <a:endParaRPr lang="en-US">
            <a:latin typeface="Aparajita" panose="020B0604020202020204" pitchFamily="34" charset="0"/>
            <a:cs typeface="Aparajita" panose="020B0604020202020204" pitchFamily="34" charset="0"/>
          </a:endParaRPr>
        </a:p>
      </dgm:t>
    </dgm:pt>
    <dgm:pt modelId="{70A4DA68-4EB1-43BF-BA94-D549BE842A64}">
      <dgm:prSet phldrT="[Text]"/>
      <dgm:spPr/>
      <dgm:t>
        <a:bodyPr/>
        <a:lstStyle/>
        <a:p>
          <a:r>
            <a:rPr lang="en-US" dirty="0" smtClean="0">
              <a:latin typeface="Aparajita" panose="020B0604020202020204" pitchFamily="34" charset="0"/>
              <a:cs typeface="Aparajita" panose="020B0604020202020204" pitchFamily="34" charset="0"/>
            </a:rPr>
            <a:t>Your role with your community</a:t>
          </a:r>
          <a:endParaRPr lang="en-US" dirty="0">
            <a:latin typeface="Aparajita" panose="020B0604020202020204" pitchFamily="34" charset="0"/>
            <a:cs typeface="Aparajita" panose="020B0604020202020204" pitchFamily="34" charset="0"/>
          </a:endParaRPr>
        </a:p>
      </dgm:t>
    </dgm:pt>
    <dgm:pt modelId="{3A1A906C-00BE-4992-89FA-CAC4145F217E}" type="parTrans" cxnId="{14014761-ECBA-4225-B0B8-1BC67C7AA48D}">
      <dgm:prSet/>
      <dgm:spPr/>
      <dgm:t>
        <a:bodyPr/>
        <a:lstStyle/>
        <a:p>
          <a:endParaRPr lang="en-US">
            <a:latin typeface="Aparajita" panose="020B0604020202020204" pitchFamily="34" charset="0"/>
            <a:cs typeface="Aparajita" panose="020B0604020202020204" pitchFamily="34" charset="0"/>
          </a:endParaRPr>
        </a:p>
      </dgm:t>
    </dgm:pt>
    <dgm:pt modelId="{D5E9AB5F-91D2-40CB-B21A-95DCD5917E32}" type="sibTrans" cxnId="{14014761-ECBA-4225-B0B8-1BC67C7AA48D}">
      <dgm:prSet/>
      <dgm:spPr/>
      <dgm:t>
        <a:bodyPr/>
        <a:lstStyle/>
        <a:p>
          <a:endParaRPr lang="en-US">
            <a:latin typeface="Aparajita" panose="020B0604020202020204" pitchFamily="34" charset="0"/>
            <a:cs typeface="Aparajita" panose="020B0604020202020204" pitchFamily="34" charset="0"/>
          </a:endParaRPr>
        </a:p>
      </dgm:t>
    </dgm:pt>
    <dgm:pt modelId="{2F4F30B4-CC74-477D-87EA-57417394C7DA}">
      <dgm:prSet phldrT="[Text]"/>
      <dgm:spPr/>
      <dgm:t>
        <a:bodyPr/>
        <a:lstStyle/>
        <a:p>
          <a:r>
            <a:rPr lang="en-US" dirty="0" smtClean="0">
              <a:latin typeface="Aparajita" panose="020B0604020202020204" pitchFamily="34" charset="0"/>
              <a:cs typeface="Aparajita" panose="020B0604020202020204" pitchFamily="34" charset="0"/>
            </a:rPr>
            <a:t>Your role across departments and other organizations</a:t>
          </a:r>
          <a:endParaRPr lang="en-US" dirty="0">
            <a:latin typeface="Aparajita" panose="020B0604020202020204" pitchFamily="34" charset="0"/>
            <a:cs typeface="Aparajita" panose="020B0604020202020204" pitchFamily="34" charset="0"/>
          </a:endParaRPr>
        </a:p>
      </dgm:t>
    </dgm:pt>
    <dgm:pt modelId="{3A8C1AE2-78FF-40D5-AFD5-003FB617988F}" type="parTrans" cxnId="{02FBDEE1-E4A0-463C-AC74-42FF1B5EADF2}">
      <dgm:prSet/>
      <dgm:spPr/>
      <dgm:t>
        <a:bodyPr/>
        <a:lstStyle/>
        <a:p>
          <a:endParaRPr lang="en-US">
            <a:latin typeface="Aparajita" panose="020B0604020202020204" pitchFamily="34" charset="0"/>
            <a:cs typeface="Aparajita" panose="020B0604020202020204" pitchFamily="34" charset="0"/>
          </a:endParaRPr>
        </a:p>
      </dgm:t>
    </dgm:pt>
    <dgm:pt modelId="{3954D230-AEF9-44A1-A3CA-705B45323C4E}" type="sibTrans" cxnId="{02FBDEE1-E4A0-463C-AC74-42FF1B5EADF2}">
      <dgm:prSet/>
      <dgm:spPr/>
      <dgm:t>
        <a:bodyPr/>
        <a:lstStyle/>
        <a:p>
          <a:endParaRPr lang="en-US">
            <a:latin typeface="Aparajita" panose="020B0604020202020204" pitchFamily="34" charset="0"/>
            <a:cs typeface="Aparajita" panose="020B0604020202020204" pitchFamily="34" charset="0"/>
          </a:endParaRPr>
        </a:p>
      </dgm:t>
    </dgm:pt>
    <dgm:pt modelId="{57D906BD-0A05-4E17-819F-4CEC6ECE8441}">
      <dgm:prSet phldrT="[Text]"/>
      <dgm:spPr/>
      <dgm:t>
        <a:bodyPr/>
        <a:lstStyle/>
        <a:p>
          <a:r>
            <a:rPr lang="en-US" dirty="0" smtClean="0">
              <a:latin typeface="Aparajita" panose="020B0604020202020204" pitchFamily="34" charset="0"/>
              <a:cs typeface="Aparajita" panose="020B0604020202020204" pitchFamily="34" charset="0"/>
            </a:rPr>
            <a:t>Your role with your family</a:t>
          </a:r>
          <a:endParaRPr lang="en-US" dirty="0">
            <a:latin typeface="Aparajita" panose="020B0604020202020204" pitchFamily="34" charset="0"/>
            <a:cs typeface="Aparajita" panose="020B0604020202020204" pitchFamily="34" charset="0"/>
          </a:endParaRPr>
        </a:p>
      </dgm:t>
    </dgm:pt>
    <dgm:pt modelId="{A8C80DE6-27E0-44E1-AE8D-60378C1D1240}" type="parTrans" cxnId="{655A004B-F7C6-4226-88D4-1E64D5C03ABA}">
      <dgm:prSet/>
      <dgm:spPr/>
      <dgm:t>
        <a:bodyPr/>
        <a:lstStyle/>
        <a:p>
          <a:endParaRPr lang="en-US">
            <a:latin typeface="Aparajita" panose="020B0604020202020204" pitchFamily="34" charset="0"/>
            <a:cs typeface="Aparajita" panose="020B0604020202020204" pitchFamily="34" charset="0"/>
          </a:endParaRPr>
        </a:p>
      </dgm:t>
    </dgm:pt>
    <dgm:pt modelId="{4B7CC98D-F517-461B-AD8C-535C05A417AC}" type="sibTrans" cxnId="{655A004B-F7C6-4226-88D4-1E64D5C03ABA}">
      <dgm:prSet/>
      <dgm:spPr/>
      <dgm:t>
        <a:bodyPr/>
        <a:lstStyle/>
        <a:p>
          <a:endParaRPr lang="en-US">
            <a:latin typeface="Aparajita" panose="020B0604020202020204" pitchFamily="34" charset="0"/>
            <a:cs typeface="Aparajita" panose="020B0604020202020204" pitchFamily="34" charset="0"/>
          </a:endParaRPr>
        </a:p>
      </dgm:t>
    </dgm:pt>
    <dgm:pt modelId="{07A19B11-3BD3-470B-BC25-65866F13DAF4}" type="pres">
      <dgm:prSet presAssocID="{1A75431D-D813-4927-8836-FD73507F91D1}" presName="compositeShape" presStyleCnt="0">
        <dgm:presLayoutVars>
          <dgm:chMax val="7"/>
          <dgm:dir/>
          <dgm:resizeHandles val="exact"/>
        </dgm:presLayoutVars>
      </dgm:prSet>
      <dgm:spPr/>
    </dgm:pt>
    <dgm:pt modelId="{394B1BD5-27EF-4300-A877-B56F065BCB93}" type="pres">
      <dgm:prSet presAssocID="{DF1A6364-8D55-4002-8BBF-23E5EA43868E}" presName="circ1" presStyleLbl="vennNode1" presStyleIdx="0" presStyleCnt="6"/>
      <dgm:spPr/>
    </dgm:pt>
    <dgm:pt modelId="{F23E16C3-EE99-4F42-849D-BC91B9D8FE33}" type="pres">
      <dgm:prSet presAssocID="{DF1A6364-8D55-4002-8BBF-23E5EA43868E}" presName="circ1Tx" presStyleLbl="revTx" presStyleIdx="0" presStyleCnt="0">
        <dgm:presLayoutVars>
          <dgm:chMax val="0"/>
          <dgm:chPref val="0"/>
          <dgm:bulletEnabled val="1"/>
        </dgm:presLayoutVars>
      </dgm:prSet>
      <dgm:spPr/>
      <dgm:t>
        <a:bodyPr/>
        <a:lstStyle/>
        <a:p>
          <a:endParaRPr lang="en-US"/>
        </a:p>
      </dgm:t>
    </dgm:pt>
    <dgm:pt modelId="{306DD970-8572-4DD1-82BE-33AC9A77BDF6}" type="pres">
      <dgm:prSet presAssocID="{67BF1A1B-FAE1-4B95-A36C-2258728A86E4}" presName="circ2" presStyleLbl="vennNode1" presStyleIdx="1" presStyleCnt="6"/>
      <dgm:spPr/>
    </dgm:pt>
    <dgm:pt modelId="{106825A8-981C-42A9-93ED-5EDD88CD89A0}" type="pres">
      <dgm:prSet presAssocID="{67BF1A1B-FAE1-4B95-A36C-2258728A86E4}" presName="circ2Tx" presStyleLbl="revTx" presStyleIdx="0" presStyleCnt="0">
        <dgm:presLayoutVars>
          <dgm:chMax val="0"/>
          <dgm:chPref val="0"/>
          <dgm:bulletEnabled val="1"/>
        </dgm:presLayoutVars>
      </dgm:prSet>
      <dgm:spPr/>
      <dgm:t>
        <a:bodyPr/>
        <a:lstStyle/>
        <a:p>
          <a:endParaRPr lang="en-US"/>
        </a:p>
      </dgm:t>
    </dgm:pt>
    <dgm:pt modelId="{88987575-93FC-4BA0-8C6D-06CAC0722416}" type="pres">
      <dgm:prSet presAssocID="{C1A7343F-5344-4B06-B6A4-45369C9A553C}" presName="circ3" presStyleLbl="vennNode1" presStyleIdx="2" presStyleCnt="6"/>
      <dgm:spPr/>
    </dgm:pt>
    <dgm:pt modelId="{4C80D4F1-9126-43C7-AF5D-C8A4B5569935}" type="pres">
      <dgm:prSet presAssocID="{C1A7343F-5344-4B06-B6A4-45369C9A553C}" presName="circ3Tx" presStyleLbl="revTx" presStyleIdx="0" presStyleCnt="0">
        <dgm:presLayoutVars>
          <dgm:chMax val="0"/>
          <dgm:chPref val="0"/>
          <dgm:bulletEnabled val="1"/>
        </dgm:presLayoutVars>
      </dgm:prSet>
      <dgm:spPr/>
      <dgm:t>
        <a:bodyPr/>
        <a:lstStyle/>
        <a:p>
          <a:endParaRPr lang="en-US"/>
        </a:p>
      </dgm:t>
    </dgm:pt>
    <dgm:pt modelId="{2267268F-2050-46D6-830E-81C306FA0ACE}" type="pres">
      <dgm:prSet presAssocID="{2F4F30B4-CC74-477D-87EA-57417394C7DA}" presName="circ4" presStyleLbl="vennNode1" presStyleIdx="3" presStyleCnt="6"/>
      <dgm:spPr/>
    </dgm:pt>
    <dgm:pt modelId="{CD55D869-0D48-47F7-9D9B-D656741778FB}" type="pres">
      <dgm:prSet presAssocID="{2F4F30B4-CC74-477D-87EA-57417394C7DA}" presName="circ4Tx" presStyleLbl="revTx" presStyleIdx="0" presStyleCnt="0">
        <dgm:presLayoutVars>
          <dgm:chMax val="0"/>
          <dgm:chPref val="0"/>
          <dgm:bulletEnabled val="1"/>
        </dgm:presLayoutVars>
      </dgm:prSet>
      <dgm:spPr/>
      <dgm:t>
        <a:bodyPr/>
        <a:lstStyle/>
        <a:p>
          <a:endParaRPr lang="en-US"/>
        </a:p>
      </dgm:t>
    </dgm:pt>
    <dgm:pt modelId="{614131E4-4F4F-4268-98A4-913779B49175}" type="pres">
      <dgm:prSet presAssocID="{70A4DA68-4EB1-43BF-BA94-D549BE842A64}" presName="circ5" presStyleLbl="vennNode1" presStyleIdx="4" presStyleCnt="6"/>
      <dgm:spPr/>
    </dgm:pt>
    <dgm:pt modelId="{189769D3-3204-429D-8E80-114B8E013C23}" type="pres">
      <dgm:prSet presAssocID="{70A4DA68-4EB1-43BF-BA94-D549BE842A64}" presName="circ5Tx" presStyleLbl="revTx" presStyleIdx="0" presStyleCnt="0">
        <dgm:presLayoutVars>
          <dgm:chMax val="0"/>
          <dgm:chPref val="0"/>
          <dgm:bulletEnabled val="1"/>
        </dgm:presLayoutVars>
      </dgm:prSet>
      <dgm:spPr/>
      <dgm:t>
        <a:bodyPr/>
        <a:lstStyle/>
        <a:p>
          <a:endParaRPr lang="en-US"/>
        </a:p>
      </dgm:t>
    </dgm:pt>
    <dgm:pt modelId="{CB93C7AB-AFEF-4E5C-BB97-0E6A0968DD99}" type="pres">
      <dgm:prSet presAssocID="{57D906BD-0A05-4E17-819F-4CEC6ECE8441}" presName="circ6" presStyleLbl="vennNode1" presStyleIdx="5" presStyleCnt="6"/>
      <dgm:spPr/>
    </dgm:pt>
    <dgm:pt modelId="{60537EEE-D004-451E-8587-FA64B76E49A0}" type="pres">
      <dgm:prSet presAssocID="{57D906BD-0A05-4E17-819F-4CEC6ECE8441}" presName="circ6Tx" presStyleLbl="revTx" presStyleIdx="0" presStyleCnt="0">
        <dgm:presLayoutVars>
          <dgm:chMax val="0"/>
          <dgm:chPref val="0"/>
          <dgm:bulletEnabled val="1"/>
        </dgm:presLayoutVars>
      </dgm:prSet>
      <dgm:spPr/>
      <dgm:t>
        <a:bodyPr/>
        <a:lstStyle/>
        <a:p>
          <a:endParaRPr lang="en-US"/>
        </a:p>
      </dgm:t>
    </dgm:pt>
  </dgm:ptLst>
  <dgm:cxnLst>
    <dgm:cxn modelId="{084D2EED-EBA8-4189-A45C-62CD810806AA}" type="presOf" srcId="{2F4F30B4-CC74-477D-87EA-57417394C7DA}" destId="{CD55D869-0D48-47F7-9D9B-D656741778FB}" srcOrd="0" destOrd="0" presId="urn:microsoft.com/office/officeart/2005/8/layout/venn1"/>
    <dgm:cxn modelId="{F102055B-1FCF-421F-889E-4993432C2A62}" srcId="{1A75431D-D813-4927-8836-FD73507F91D1}" destId="{DF1A6364-8D55-4002-8BBF-23E5EA43868E}" srcOrd="0" destOrd="0" parTransId="{41B5007E-E584-43E6-A346-4C5695837B46}" sibTransId="{989DB2D2-9718-4429-9AB8-905BC8C2FA6D}"/>
    <dgm:cxn modelId="{14014761-ECBA-4225-B0B8-1BC67C7AA48D}" srcId="{1A75431D-D813-4927-8836-FD73507F91D1}" destId="{70A4DA68-4EB1-43BF-BA94-D549BE842A64}" srcOrd="4" destOrd="0" parTransId="{3A1A906C-00BE-4992-89FA-CAC4145F217E}" sibTransId="{D5E9AB5F-91D2-40CB-B21A-95DCD5917E32}"/>
    <dgm:cxn modelId="{655A004B-F7C6-4226-88D4-1E64D5C03ABA}" srcId="{1A75431D-D813-4927-8836-FD73507F91D1}" destId="{57D906BD-0A05-4E17-819F-4CEC6ECE8441}" srcOrd="5" destOrd="0" parTransId="{A8C80DE6-27E0-44E1-AE8D-60378C1D1240}" sibTransId="{4B7CC98D-F517-461B-AD8C-535C05A417AC}"/>
    <dgm:cxn modelId="{154315DA-6C43-4B32-B528-66CBE2DDD231}" type="presOf" srcId="{67BF1A1B-FAE1-4B95-A36C-2258728A86E4}" destId="{106825A8-981C-42A9-93ED-5EDD88CD89A0}" srcOrd="0" destOrd="0" presId="urn:microsoft.com/office/officeart/2005/8/layout/venn1"/>
    <dgm:cxn modelId="{814FD9DF-F4AC-464A-8A09-75A2EA00D536}" type="presOf" srcId="{DF1A6364-8D55-4002-8BBF-23E5EA43868E}" destId="{F23E16C3-EE99-4F42-849D-BC91B9D8FE33}" srcOrd="0" destOrd="0" presId="urn:microsoft.com/office/officeart/2005/8/layout/venn1"/>
    <dgm:cxn modelId="{A4BDF526-AAD9-4E8C-A90C-808B984C96DE}" type="presOf" srcId="{1A75431D-D813-4927-8836-FD73507F91D1}" destId="{07A19B11-3BD3-470B-BC25-65866F13DAF4}" srcOrd="0" destOrd="0" presId="urn:microsoft.com/office/officeart/2005/8/layout/venn1"/>
    <dgm:cxn modelId="{6EB0526D-F227-4BF3-868F-79DAE63F901D}" srcId="{1A75431D-D813-4927-8836-FD73507F91D1}" destId="{C1A7343F-5344-4B06-B6A4-45369C9A553C}" srcOrd="2" destOrd="0" parTransId="{FCB68E05-57F7-439E-B2C9-C4C9FD6796E7}" sibTransId="{2F3FFDB7-A2E9-46D3-872C-73CD2D1E98D3}"/>
    <dgm:cxn modelId="{6BAE9ECA-0273-41AC-B04B-BE602507B6B0}" type="presOf" srcId="{70A4DA68-4EB1-43BF-BA94-D549BE842A64}" destId="{189769D3-3204-429D-8E80-114B8E013C23}" srcOrd="0" destOrd="0" presId="urn:microsoft.com/office/officeart/2005/8/layout/venn1"/>
    <dgm:cxn modelId="{FB0B68B8-9F80-48B3-A403-C04144BCB958}" type="presOf" srcId="{C1A7343F-5344-4B06-B6A4-45369C9A553C}" destId="{4C80D4F1-9126-43C7-AF5D-C8A4B5569935}" srcOrd="0" destOrd="0" presId="urn:microsoft.com/office/officeart/2005/8/layout/venn1"/>
    <dgm:cxn modelId="{57363516-6449-4D26-8A53-E087EC8C74A9}" srcId="{1A75431D-D813-4927-8836-FD73507F91D1}" destId="{67BF1A1B-FAE1-4B95-A36C-2258728A86E4}" srcOrd="1" destOrd="0" parTransId="{03E175EB-518D-4D69-8D24-2345E95607C7}" sibTransId="{199D2830-30BD-4B91-B17A-DC672424940A}"/>
    <dgm:cxn modelId="{02FBDEE1-E4A0-463C-AC74-42FF1B5EADF2}" srcId="{1A75431D-D813-4927-8836-FD73507F91D1}" destId="{2F4F30B4-CC74-477D-87EA-57417394C7DA}" srcOrd="3" destOrd="0" parTransId="{3A8C1AE2-78FF-40D5-AFD5-003FB617988F}" sibTransId="{3954D230-AEF9-44A1-A3CA-705B45323C4E}"/>
    <dgm:cxn modelId="{7A89B73E-9016-490D-9958-E0A114A855DA}" type="presOf" srcId="{57D906BD-0A05-4E17-819F-4CEC6ECE8441}" destId="{60537EEE-D004-451E-8587-FA64B76E49A0}" srcOrd="0" destOrd="0" presId="urn:microsoft.com/office/officeart/2005/8/layout/venn1"/>
    <dgm:cxn modelId="{9496C36F-A917-4BCB-89C2-6C492267CE49}" type="presParOf" srcId="{07A19B11-3BD3-470B-BC25-65866F13DAF4}" destId="{394B1BD5-27EF-4300-A877-B56F065BCB93}" srcOrd="0" destOrd="0" presId="urn:microsoft.com/office/officeart/2005/8/layout/venn1"/>
    <dgm:cxn modelId="{C13E9EB6-266B-4DEA-ADAB-BE595AFF8901}" type="presParOf" srcId="{07A19B11-3BD3-470B-BC25-65866F13DAF4}" destId="{F23E16C3-EE99-4F42-849D-BC91B9D8FE33}" srcOrd="1" destOrd="0" presId="urn:microsoft.com/office/officeart/2005/8/layout/venn1"/>
    <dgm:cxn modelId="{7D7CA51A-76B5-46B7-84C3-847AF82B6783}" type="presParOf" srcId="{07A19B11-3BD3-470B-BC25-65866F13DAF4}" destId="{306DD970-8572-4DD1-82BE-33AC9A77BDF6}" srcOrd="2" destOrd="0" presId="urn:microsoft.com/office/officeart/2005/8/layout/venn1"/>
    <dgm:cxn modelId="{1739ABDB-87E7-414B-8D7A-645076437BB6}" type="presParOf" srcId="{07A19B11-3BD3-470B-BC25-65866F13DAF4}" destId="{106825A8-981C-42A9-93ED-5EDD88CD89A0}" srcOrd="3" destOrd="0" presId="urn:microsoft.com/office/officeart/2005/8/layout/venn1"/>
    <dgm:cxn modelId="{6E90D46C-77A3-46FD-823A-EF3B63776B50}" type="presParOf" srcId="{07A19B11-3BD3-470B-BC25-65866F13DAF4}" destId="{88987575-93FC-4BA0-8C6D-06CAC0722416}" srcOrd="4" destOrd="0" presId="urn:microsoft.com/office/officeart/2005/8/layout/venn1"/>
    <dgm:cxn modelId="{7B4616A4-7ADD-4F67-8DA3-0A08B07CFFDB}" type="presParOf" srcId="{07A19B11-3BD3-470B-BC25-65866F13DAF4}" destId="{4C80D4F1-9126-43C7-AF5D-C8A4B5569935}" srcOrd="5" destOrd="0" presId="urn:microsoft.com/office/officeart/2005/8/layout/venn1"/>
    <dgm:cxn modelId="{A527A1E9-7F9C-47FE-9E1F-2C3584C60A15}" type="presParOf" srcId="{07A19B11-3BD3-470B-BC25-65866F13DAF4}" destId="{2267268F-2050-46D6-830E-81C306FA0ACE}" srcOrd="6" destOrd="0" presId="urn:microsoft.com/office/officeart/2005/8/layout/venn1"/>
    <dgm:cxn modelId="{2535D74B-2660-4CE1-A197-0F1FD334018B}" type="presParOf" srcId="{07A19B11-3BD3-470B-BC25-65866F13DAF4}" destId="{CD55D869-0D48-47F7-9D9B-D656741778FB}" srcOrd="7" destOrd="0" presId="urn:microsoft.com/office/officeart/2005/8/layout/venn1"/>
    <dgm:cxn modelId="{0E704278-1523-4A12-B1CD-5F7A23633D7C}" type="presParOf" srcId="{07A19B11-3BD3-470B-BC25-65866F13DAF4}" destId="{614131E4-4F4F-4268-98A4-913779B49175}" srcOrd="8" destOrd="0" presId="urn:microsoft.com/office/officeart/2005/8/layout/venn1"/>
    <dgm:cxn modelId="{D46621D3-9861-4CAB-BEA0-0C1265EB2378}" type="presParOf" srcId="{07A19B11-3BD3-470B-BC25-65866F13DAF4}" destId="{189769D3-3204-429D-8E80-114B8E013C23}" srcOrd="9" destOrd="0" presId="urn:microsoft.com/office/officeart/2005/8/layout/venn1"/>
    <dgm:cxn modelId="{4CF68A48-DF7C-4A16-AE3D-1FA17CF5A6DF}" type="presParOf" srcId="{07A19B11-3BD3-470B-BC25-65866F13DAF4}" destId="{CB93C7AB-AFEF-4E5C-BB97-0E6A0968DD99}" srcOrd="10" destOrd="0" presId="urn:microsoft.com/office/officeart/2005/8/layout/venn1"/>
    <dgm:cxn modelId="{929E3946-2BE8-421A-A810-D0582E8BB8AF}" type="presParOf" srcId="{07A19B11-3BD3-470B-BC25-65866F13DAF4}" destId="{60537EEE-D004-451E-8587-FA64B76E49A0}"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49957-DB28-4033-870F-A38ADE9AEF4D}">
      <dsp:nvSpPr>
        <dsp:cNvPr id="0" name=""/>
        <dsp:cNvSpPr/>
      </dsp:nvSpPr>
      <dsp:spPr>
        <a:xfrm>
          <a:off x="6198"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6F5213-6066-4DC6-81D8-4C97BA2E3932}">
      <dsp:nvSpPr>
        <dsp:cNvPr id="0" name=""/>
        <dsp:cNvSpPr/>
      </dsp:nvSpPr>
      <dsp:spPr>
        <a:xfrm>
          <a:off x="43516" y="37318"/>
          <a:ext cx="298544" cy="298544"/>
        </a:xfrm>
        <a:prstGeom prst="chord">
          <a:avLst>
            <a:gd name="adj1" fmla="val 2735082"/>
            <a:gd name="adj2" fmla="val 8064918"/>
          </a:avLst>
        </a:prstGeom>
        <a:solidFill>
          <a:schemeClr val="accent4">
            <a:shade val="50000"/>
            <a:hueOff val="0"/>
            <a:satOff val="0"/>
            <a:lumOff val="0"/>
            <a:alphaOff val="0"/>
          </a:schemeClr>
        </a:solidFill>
        <a:ln w="12700" cap="flat" cmpd="sng" algn="ctr">
          <a:solidFill>
            <a:schemeClr val="accent4">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63E7C3-2DC1-41B1-9EA2-9FAC94E24C1A}">
      <dsp:nvSpPr>
        <dsp:cNvPr id="0" name=""/>
        <dsp:cNvSpPr/>
      </dsp:nvSpPr>
      <dsp:spPr>
        <a:xfrm>
          <a:off x="457126"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b="1" i="0" kern="1200" dirty="0" smtClean="0"/>
            <a:t>Medical Department of Hampden-Sydney College</a:t>
          </a:r>
          <a:r>
            <a:rPr lang="en-US" sz="1100" b="0" i="0" kern="1200" dirty="0" smtClean="0"/>
            <a:t> opens</a:t>
          </a:r>
          <a:endParaRPr lang="en-US" sz="1100" kern="1200" dirty="0"/>
        </a:p>
      </dsp:txBody>
      <dsp:txXfrm>
        <a:off x="457126" y="373181"/>
        <a:ext cx="1103994" cy="1570470"/>
      </dsp:txXfrm>
    </dsp:sp>
    <dsp:sp modelId="{DA7C9F66-23AC-46B4-84C8-3C9B561B5551}">
      <dsp:nvSpPr>
        <dsp:cNvPr id="0" name=""/>
        <dsp:cNvSpPr/>
      </dsp:nvSpPr>
      <dsp:spPr>
        <a:xfrm>
          <a:off x="457126"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1838</a:t>
          </a:r>
          <a:endParaRPr lang="en-US" sz="1800" kern="1200" dirty="0"/>
        </a:p>
      </dsp:txBody>
      <dsp:txXfrm>
        <a:off x="457126" y="0"/>
        <a:ext cx="1103994" cy="373181"/>
      </dsp:txXfrm>
    </dsp:sp>
    <dsp:sp modelId="{6275F2FF-0D58-427A-AC4D-920E9F0FE35C}">
      <dsp:nvSpPr>
        <dsp:cNvPr id="0" name=""/>
        <dsp:cNvSpPr/>
      </dsp:nvSpPr>
      <dsp:spPr>
        <a:xfrm>
          <a:off x="1638866"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F27F19-940A-49FE-BC3F-B77A5FC33E9C}">
      <dsp:nvSpPr>
        <dsp:cNvPr id="0" name=""/>
        <dsp:cNvSpPr/>
      </dsp:nvSpPr>
      <dsp:spPr>
        <a:xfrm>
          <a:off x="1676184" y="37318"/>
          <a:ext cx="298544" cy="298544"/>
        </a:xfrm>
        <a:prstGeom prst="chord">
          <a:avLst>
            <a:gd name="adj1" fmla="val 1522614"/>
            <a:gd name="adj2" fmla="val 9277386"/>
          </a:avLst>
        </a:prstGeom>
        <a:solidFill>
          <a:schemeClr val="accent4">
            <a:shade val="50000"/>
            <a:hueOff val="-169773"/>
            <a:satOff val="0"/>
            <a:lumOff val="13801"/>
            <a:alphaOff val="0"/>
          </a:schemeClr>
        </a:solidFill>
        <a:ln w="12700" cap="flat" cmpd="sng" algn="ctr">
          <a:solidFill>
            <a:schemeClr val="accent4">
              <a:shade val="50000"/>
              <a:hueOff val="-169773"/>
              <a:satOff val="0"/>
              <a:lumOff val="138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E86FE9-74DA-4569-8F73-2B7ABBE70EC2}">
      <dsp:nvSpPr>
        <dsp:cNvPr id="0" name=""/>
        <dsp:cNvSpPr/>
      </dsp:nvSpPr>
      <dsp:spPr>
        <a:xfrm>
          <a:off x="2089793"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b="0" i="0" kern="1200" dirty="0" smtClean="0"/>
            <a:t>Medical Department of Hampden-Sydney College </a:t>
          </a:r>
          <a:r>
            <a:rPr lang="en-US" sz="1100" b="1" i="0" kern="1200" dirty="0" smtClean="0"/>
            <a:t>becomes the Medical College of Virginia (MCV)</a:t>
          </a:r>
          <a:endParaRPr lang="en-US" sz="1100" b="1" kern="1200" dirty="0"/>
        </a:p>
      </dsp:txBody>
      <dsp:txXfrm>
        <a:off x="2089793" y="373181"/>
        <a:ext cx="1103994" cy="1570470"/>
      </dsp:txXfrm>
    </dsp:sp>
    <dsp:sp modelId="{08A24E44-04E3-4775-BD74-34113C101F29}">
      <dsp:nvSpPr>
        <dsp:cNvPr id="0" name=""/>
        <dsp:cNvSpPr/>
      </dsp:nvSpPr>
      <dsp:spPr>
        <a:xfrm>
          <a:off x="2089793"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1854</a:t>
          </a:r>
          <a:endParaRPr lang="en-US" sz="1800" kern="1200" dirty="0"/>
        </a:p>
      </dsp:txBody>
      <dsp:txXfrm>
        <a:off x="2089793" y="0"/>
        <a:ext cx="1103994" cy="373181"/>
      </dsp:txXfrm>
    </dsp:sp>
    <dsp:sp modelId="{3108422C-1577-4A1A-B79D-D931FB3E3375}">
      <dsp:nvSpPr>
        <dsp:cNvPr id="0" name=""/>
        <dsp:cNvSpPr/>
      </dsp:nvSpPr>
      <dsp:spPr>
        <a:xfrm>
          <a:off x="3271534"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DCEA4F-4AA7-40E0-8F05-B6AEC623FEC0}">
      <dsp:nvSpPr>
        <dsp:cNvPr id="0" name=""/>
        <dsp:cNvSpPr/>
      </dsp:nvSpPr>
      <dsp:spPr>
        <a:xfrm>
          <a:off x="3308852" y="37318"/>
          <a:ext cx="298544" cy="298544"/>
        </a:xfrm>
        <a:prstGeom prst="chord">
          <a:avLst>
            <a:gd name="adj1" fmla="val 492798"/>
            <a:gd name="adj2" fmla="val 10307202"/>
          </a:avLst>
        </a:prstGeom>
        <a:solidFill>
          <a:schemeClr val="accent4">
            <a:shade val="50000"/>
            <a:hueOff val="-339545"/>
            <a:satOff val="0"/>
            <a:lumOff val="27602"/>
            <a:alphaOff val="0"/>
          </a:schemeClr>
        </a:solidFill>
        <a:ln w="12700" cap="flat" cmpd="sng" algn="ctr">
          <a:solidFill>
            <a:schemeClr val="accent4">
              <a:shade val="50000"/>
              <a:hueOff val="-339545"/>
              <a:satOff val="0"/>
              <a:lumOff val="276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6432C6-BF65-4647-9E0C-AED4CFDBD31B}">
      <dsp:nvSpPr>
        <dsp:cNvPr id="0" name=""/>
        <dsp:cNvSpPr/>
      </dsp:nvSpPr>
      <dsp:spPr>
        <a:xfrm>
          <a:off x="3722461"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kern="1200" dirty="0" smtClean="0"/>
            <a:t>MCV </a:t>
          </a:r>
          <a:r>
            <a:rPr lang="en-US" sz="1100" b="0" kern="1200" dirty="0" smtClean="0"/>
            <a:t>remains open through the </a:t>
          </a:r>
          <a:r>
            <a:rPr lang="en-US" sz="1100" b="1" kern="1200" dirty="0" smtClean="0"/>
            <a:t>Civil War</a:t>
          </a:r>
          <a:r>
            <a:rPr lang="en-US" sz="1100" kern="1200" dirty="0" smtClean="0"/>
            <a:t>, graduating 1 class each year</a:t>
          </a:r>
          <a:endParaRPr lang="en-US" sz="1100" kern="1200" dirty="0"/>
        </a:p>
      </dsp:txBody>
      <dsp:txXfrm>
        <a:off x="3722461" y="373181"/>
        <a:ext cx="1103994" cy="1570470"/>
      </dsp:txXfrm>
    </dsp:sp>
    <dsp:sp modelId="{ADCAE94F-AEB5-460C-929F-5C94418DAF5F}">
      <dsp:nvSpPr>
        <dsp:cNvPr id="0" name=""/>
        <dsp:cNvSpPr/>
      </dsp:nvSpPr>
      <dsp:spPr>
        <a:xfrm>
          <a:off x="3722461"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1861-1865</a:t>
          </a:r>
          <a:endParaRPr lang="en-US" sz="1800" kern="1200" dirty="0"/>
        </a:p>
      </dsp:txBody>
      <dsp:txXfrm>
        <a:off x="3722461" y="0"/>
        <a:ext cx="1103994" cy="373181"/>
      </dsp:txXfrm>
    </dsp:sp>
    <dsp:sp modelId="{8401D1CA-4A6C-4C9A-8336-5CCFD2263E08}">
      <dsp:nvSpPr>
        <dsp:cNvPr id="0" name=""/>
        <dsp:cNvSpPr/>
      </dsp:nvSpPr>
      <dsp:spPr>
        <a:xfrm>
          <a:off x="4904201"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0F69E4-10BB-44B4-9C4E-414D48C9DE38}">
      <dsp:nvSpPr>
        <dsp:cNvPr id="0" name=""/>
        <dsp:cNvSpPr/>
      </dsp:nvSpPr>
      <dsp:spPr>
        <a:xfrm>
          <a:off x="4941519" y="37318"/>
          <a:ext cx="298544" cy="298544"/>
        </a:xfrm>
        <a:prstGeom prst="chord">
          <a:avLst>
            <a:gd name="adj1" fmla="val 21107202"/>
            <a:gd name="adj2" fmla="val 11292798"/>
          </a:avLst>
        </a:prstGeom>
        <a:solidFill>
          <a:schemeClr val="accent4">
            <a:shade val="50000"/>
            <a:hueOff val="-509318"/>
            <a:satOff val="0"/>
            <a:lumOff val="41403"/>
            <a:alphaOff val="0"/>
          </a:schemeClr>
        </a:solidFill>
        <a:ln w="12700" cap="flat" cmpd="sng" algn="ctr">
          <a:solidFill>
            <a:schemeClr val="accent4">
              <a:shade val="50000"/>
              <a:hueOff val="-509318"/>
              <a:satOff val="0"/>
              <a:lumOff val="414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D0A7973-9626-4DEF-B8A0-917D99DA8254}">
      <dsp:nvSpPr>
        <dsp:cNvPr id="0" name=""/>
        <dsp:cNvSpPr/>
      </dsp:nvSpPr>
      <dsp:spPr>
        <a:xfrm>
          <a:off x="5355128"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b="1" kern="1200" dirty="0" smtClean="0"/>
            <a:t>Richmond School of Health Economy </a:t>
          </a:r>
          <a:r>
            <a:rPr lang="en-US" sz="1100" kern="1200" dirty="0" smtClean="0"/>
            <a:t>(schools of social work and nursing) founded</a:t>
          </a:r>
          <a:endParaRPr lang="en-US" sz="1100" kern="1200" dirty="0"/>
        </a:p>
      </dsp:txBody>
      <dsp:txXfrm>
        <a:off x="5355128" y="373181"/>
        <a:ext cx="1103994" cy="1570470"/>
      </dsp:txXfrm>
    </dsp:sp>
    <dsp:sp modelId="{8809109B-E4C4-4511-8798-1E26D5C1CFE3}">
      <dsp:nvSpPr>
        <dsp:cNvPr id="0" name=""/>
        <dsp:cNvSpPr/>
      </dsp:nvSpPr>
      <dsp:spPr>
        <a:xfrm>
          <a:off x="5355128"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1917</a:t>
          </a:r>
          <a:endParaRPr lang="en-US" sz="1800" kern="1200" dirty="0"/>
        </a:p>
      </dsp:txBody>
      <dsp:txXfrm>
        <a:off x="5355128" y="0"/>
        <a:ext cx="1103994" cy="373181"/>
      </dsp:txXfrm>
    </dsp:sp>
    <dsp:sp modelId="{28B0F137-D6E9-48A6-B5D1-FCEEC75DBE08}">
      <dsp:nvSpPr>
        <dsp:cNvPr id="0" name=""/>
        <dsp:cNvSpPr/>
      </dsp:nvSpPr>
      <dsp:spPr>
        <a:xfrm>
          <a:off x="6536869"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930CA8-9EC3-408F-B7F6-D62B9E9D4FA9}">
      <dsp:nvSpPr>
        <dsp:cNvPr id="0" name=""/>
        <dsp:cNvSpPr/>
      </dsp:nvSpPr>
      <dsp:spPr>
        <a:xfrm>
          <a:off x="6574187" y="37318"/>
          <a:ext cx="298544" cy="298544"/>
        </a:xfrm>
        <a:prstGeom prst="chord">
          <a:avLst>
            <a:gd name="adj1" fmla="val 20077386"/>
            <a:gd name="adj2" fmla="val 12322614"/>
          </a:avLst>
        </a:prstGeom>
        <a:solidFill>
          <a:schemeClr val="accent4">
            <a:shade val="50000"/>
            <a:hueOff val="-509318"/>
            <a:satOff val="0"/>
            <a:lumOff val="41403"/>
            <a:alphaOff val="0"/>
          </a:schemeClr>
        </a:solidFill>
        <a:ln w="12700" cap="flat" cmpd="sng" algn="ctr">
          <a:solidFill>
            <a:schemeClr val="accent4">
              <a:shade val="50000"/>
              <a:hueOff val="-509318"/>
              <a:satOff val="0"/>
              <a:lumOff val="414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63A358-19A2-4B37-9660-C572D190EB18}">
      <dsp:nvSpPr>
        <dsp:cNvPr id="0" name=""/>
        <dsp:cNvSpPr/>
      </dsp:nvSpPr>
      <dsp:spPr>
        <a:xfrm>
          <a:off x="6987796"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b="1" kern="1200" dirty="0" smtClean="0"/>
            <a:t>St. Phillip</a:t>
          </a:r>
          <a:r>
            <a:rPr lang="en-US" sz="1100" b="0" kern="1200" dirty="0" smtClean="0"/>
            <a:t> School of Nursing and Hospital  opens --founded to train African-American women, existed as separate entity within MCV framework</a:t>
          </a:r>
          <a:endParaRPr lang="en-US" sz="1100" b="1" kern="1200" dirty="0"/>
        </a:p>
      </dsp:txBody>
      <dsp:txXfrm>
        <a:off x="6987796" y="373181"/>
        <a:ext cx="1103994" cy="1570470"/>
      </dsp:txXfrm>
    </dsp:sp>
    <dsp:sp modelId="{D3214EFE-19F2-4C82-9A2F-6AF0E31630BF}">
      <dsp:nvSpPr>
        <dsp:cNvPr id="0" name=""/>
        <dsp:cNvSpPr/>
      </dsp:nvSpPr>
      <dsp:spPr>
        <a:xfrm>
          <a:off x="6987796"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1920</a:t>
          </a:r>
          <a:endParaRPr lang="en-US" sz="1800" kern="1200" dirty="0"/>
        </a:p>
      </dsp:txBody>
      <dsp:txXfrm>
        <a:off x="6987796" y="0"/>
        <a:ext cx="1103994" cy="373181"/>
      </dsp:txXfrm>
    </dsp:sp>
    <dsp:sp modelId="{B9C14721-BA5C-449A-BD63-D7525FEFA81B}">
      <dsp:nvSpPr>
        <dsp:cNvPr id="0" name=""/>
        <dsp:cNvSpPr/>
      </dsp:nvSpPr>
      <dsp:spPr>
        <a:xfrm>
          <a:off x="8169536"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4FA0B7-8872-4A5F-8432-3320993FC6DD}">
      <dsp:nvSpPr>
        <dsp:cNvPr id="0" name=""/>
        <dsp:cNvSpPr/>
      </dsp:nvSpPr>
      <dsp:spPr>
        <a:xfrm>
          <a:off x="8206855" y="37318"/>
          <a:ext cx="298544" cy="298544"/>
        </a:xfrm>
        <a:prstGeom prst="chord">
          <a:avLst>
            <a:gd name="adj1" fmla="val 18864918"/>
            <a:gd name="adj2" fmla="val 13535082"/>
          </a:avLst>
        </a:prstGeom>
        <a:solidFill>
          <a:schemeClr val="accent4">
            <a:shade val="50000"/>
            <a:hueOff val="-339545"/>
            <a:satOff val="0"/>
            <a:lumOff val="27602"/>
            <a:alphaOff val="0"/>
          </a:schemeClr>
        </a:solidFill>
        <a:ln w="12700" cap="flat" cmpd="sng" algn="ctr">
          <a:solidFill>
            <a:schemeClr val="accent4">
              <a:shade val="50000"/>
              <a:hueOff val="-339545"/>
              <a:satOff val="0"/>
              <a:lumOff val="276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51E3CE-4CFA-42CD-B8B5-837B0753710F}">
      <dsp:nvSpPr>
        <dsp:cNvPr id="0" name=""/>
        <dsp:cNvSpPr/>
      </dsp:nvSpPr>
      <dsp:spPr>
        <a:xfrm>
          <a:off x="8620464"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kern="1200" dirty="0" smtClean="0"/>
            <a:t>Additional areas of study added overtime, </a:t>
          </a:r>
          <a:r>
            <a:rPr lang="en-US" sz="1100" b="1" kern="1200" dirty="0" smtClean="0"/>
            <a:t>renamed as Richmond Professional Institute of the College of William and Mary </a:t>
          </a:r>
          <a:endParaRPr lang="en-US" sz="1100" kern="1200" dirty="0"/>
        </a:p>
      </dsp:txBody>
      <dsp:txXfrm>
        <a:off x="8620464" y="373181"/>
        <a:ext cx="1103994" cy="1570470"/>
      </dsp:txXfrm>
    </dsp:sp>
    <dsp:sp modelId="{A2AC229D-84DE-4938-BF0B-64DCFF044267}">
      <dsp:nvSpPr>
        <dsp:cNvPr id="0" name=""/>
        <dsp:cNvSpPr/>
      </dsp:nvSpPr>
      <dsp:spPr>
        <a:xfrm>
          <a:off x="8620464"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1939</a:t>
          </a:r>
          <a:endParaRPr lang="en-US" sz="1800" kern="1200" dirty="0"/>
        </a:p>
      </dsp:txBody>
      <dsp:txXfrm>
        <a:off x="8620464" y="0"/>
        <a:ext cx="1103994" cy="373181"/>
      </dsp:txXfrm>
    </dsp:sp>
    <dsp:sp modelId="{A6ED3CD2-B6B3-43AB-8269-F2C05C769B49}">
      <dsp:nvSpPr>
        <dsp:cNvPr id="0" name=""/>
        <dsp:cNvSpPr/>
      </dsp:nvSpPr>
      <dsp:spPr>
        <a:xfrm>
          <a:off x="9802204" y="0"/>
          <a:ext cx="373181" cy="373181"/>
        </a:xfrm>
        <a:prstGeom prst="ellipse">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FE144F-CEC0-4B7C-A23B-F928A0B8ECBE}">
      <dsp:nvSpPr>
        <dsp:cNvPr id="0" name=""/>
        <dsp:cNvSpPr/>
      </dsp:nvSpPr>
      <dsp:spPr>
        <a:xfrm>
          <a:off x="9839522" y="37318"/>
          <a:ext cx="298544" cy="298544"/>
        </a:xfrm>
        <a:prstGeom prst="chord">
          <a:avLst>
            <a:gd name="adj1" fmla="val 16200000"/>
            <a:gd name="adj2" fmla="val 16200000"/>
          </a:avLst>
        </a:prstGeom>
        <a:solidFill>
          <a:schemeClr val="accent4">
            <a:shade val="50000"/>
            <a:hueOff val="-169773"/>
            <a:satOff val="0"/>
            <a:lumOff val="13801"/>
            <a:alphaOff val="0"/>
          </a:schemeClr>
        </a:solidFill>
        <a:ln w="12700" cap="flat" cmpd="sng" algn="ctr">
          <a:solidFill>
            <a:schemeClr val="accent4">
              <a:shade val="50000"/>
              <a:hueOff val="-169773"/>
              <a:satOff val="0"/>
              <a:lumOff val="1380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174787-7221-4D33-8523-38425B676C65}">
      <dsp:nvSpPr>
        <dsp:cNvPr id="0" name=""/>
        <dsp:cNvSpPr/>
      </dsp:nvSpPr>
      <dsp:spPr>
        <a:xfrm>
          <a:off x="10253131" y="373181"/>
          <a:ext cx="1103994" cy="1570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t" anchorCtr="0">
          <a:noAutofit/>
        </a:bodyPr>
        <a:lstStyle/>
        <a:p>
          <a:pPr lvl="0" algn="l" defTabSz="488950">
            <a:lnSpc>
              <a:spcPct val="90000"/>
            </a:lnSpc>
            <a:spcBef>
              <a:spcPct val="0"/>
            </a:spcBef>
            <a:spcAft>
              <a:spcPct val="35000"/>
            </a:spcAft>
          </a:pPr>
          <a:r>
            <a:rPr lang="en-US" sz="1100" kern="1200" dirty="0" smtClean="0"/>
            <a:t>RPI separates from W &amp; M in 1962, Wayne Commission recommendations and implementation studies result in 1968 </a:t>
          </a:r>
          <a:r>
            <a:rPr lang="en-US" sz="1100" b="1" kern="1200" dirty="0" smtClean="0"/>
            <a:t>merger of RPI and MCV to officially become VCU</a:t>
          </a:r>
          <a:endParaRPr lang="en-US" sz="1100" b="1" kern="1200" dirty="0"/>
        </a:p>
      </dsp:txBody>
      <dsp:txXfrm>
        <a:off x="10253131" y="373181"/>
        <a:ext cx="1103994" cy="1570470"/>
      </dsp:txXfrm>
    </dsp:sp>
    <dsp:sp modelId="{910EB11D-F72B-4CCE-A65B-644E1B86BBAB}">
      <dsp:nvSpPr>
        <dsp:cNvPr id="0" name=""/>
        <dsp:cNvSpPr/>
      </dsp:nvSpPr>
      <dsp:spPr>
        <a:xfrm>
          <a:off x="10253131" y="0"/>
          <a:ext cx="1103994" cy="373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800100">
            <a:lnSpc>
              <a:spcPct val="90000"/>
            </a:lnSpc>
            <a:spcBef>
              <a:spcPct val="0"/>
            </a:spcBef>
            <a:spcAft>
              <a:spcPct val="35000"/>
            </a:spcAft>
          </a:pPr>
          <a:r>
            <a:rPr lang="en-US" sz="1800" kern="1200" dirty="0" smtClean="0"/>
            <a:t>1968</a:t>
          </a:r>
          <a:endParaRPr lang="en-US" sz="1800" kern="1200" dirty="0"/>
        </a:p>
      </dsp:txBody>
      <dsp:txXfrm>
        <a:off x="10253131" y="0"/>
        <a:ext cx="1103994" cy="3731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B1BD5-27EF-4300-A877-B56F065BCB93}">
      <dsp:nvSpPr>
        <dsp:cNvPr id="0" name=""/>
        <dsp:cNvSpPr/>
      </dsp:nvSpPr>
      <dsp:spPr>
        <a:xfrm>
          <a:off x="5137922" y="1245428"/>
          <a:ext cx="1668505" cy="1668505"/>
        </a:xfrm>
        <a:prstGeom prst="ellipse">
          <a:avLst/>
        </a:prstGeom>
        <a:gradFill rotWithShape="0">
          <a:gsLst>
            <a:gs pos="0">
              <a:schemeClr val="accent4">
                <a:alpha val="50000"/>
                <a:hueOff val="0"/>
                <a:satOff val="0"/>
                <a:lumOff val="0"/>
                <a:alphaOff val="0"/>
                <a:satMod val="103000"/>
                <a:lumMod val="102000"/>
                <a:tint val="94000"/>
              </a:schemeClr>
            </a:gs>
            <a:gs pos="50000">
              <a:schemeClr val="accent4">
                <a:alpha val="50000"/>
                <a:hueOff val="0"/>
                <a:satOff val="0"/>
                <a:lumOff val="0"/>
                <a:alphaOff val="0"/>
                <a:satMod val="110000"/>
                <a:lumMod val="100000"/>
                <a:shade val="100000"/>
              </a:schemeClr>
            </a:gs>
            <a:gs pos="100000">
              <a:schemeClr val="accent4">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F23E16C3-EE99-4F42-849D-BC91B9D8FE33}">
      <dsp:nvSpPr>
        <dsp:cNvPr id="0" name=""/>
        <dsp:cNvSpPr/>
      </dsp:nvSpPr>
      <dsp:spPr>
        <a:xfrm>
          <a:off x="4929358" y="0"/>
          <a:ext cx="2085632" cy="11361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latin typeface="Aparajita" panose="020B0604020202020204" pitchFamily="34" charset="0"/>
              <a:cs typeface="Aparajita" panose="020B0604020202020204" pitchFamily="34" charset="0"/>
            </a:rPr>
            <a:t>You</a:t>
          </a:r>
          <a:endParaRPr lang="en-US" sz="2100" kern="1200" dirty="0">
            <a:latin typeface="Aparajita" panose="020B0604020202020204" pitchFamily="34" charset="0"/>
            <a:cs typeface="Aparajita" panose="020B0604020202020204" pitchFamily="34" charset="0"/>
          </a:endParaRPr>
        </a:p>
      </dsp:txBody>
      <dsp:txXfrm>
        <a:off x="4929358" y="0"/>
        <a:ext cx="2085632" cy="1136142"/>
      </dsp:txXfrm>
    </dsp:sp>
    <dsp:sp modelId="{306DD970-8572-4DD1-82BE-33AC9A77BDF6}">
      <dsp:nvSpPr>
        <dsp:cNvPr id="0" name=""/>
        <dsp:cNvSpPr/>
      </dsp:nvSpPr>
      <dsp:spPr>
        <a:xfrm>
          <a:off x="5679491" y="1558137"/>
          <a:ext cx="1668505" cy="1668505"/>
        </a:xfrm>
        <a:prstGeom prst="ellipse">
          <a:avLst/>
        </a:prstGeom>
        <a:gradFill rotWithShape="0">
          <a:gsLst>
            <a:gs pos="0">
              <a:schemeClr val="accent4">
                <a:alpha val="50000"/>
                <a:hueOff val="2079139"/>
                <a:satOff val="-9594"/>
                <a:lumOff val="353"/>
                <a:alphaOff val="0"/>
                <a:satMod val="103000"/>
                <a:lumMod val="102000"/>
                <a:tint val="94000"/>
              </a:schemeClr>
            </a:gs>
            <a:gs pos="50000">
              <a:schemeClr val="accent4">
                <a:alpha val="50000"/>
                <a:hueOff val="2079139"/>
                <a:satOff val="-9594"/>
                <a:lumOff val="353"/>
                <a:alphaOff val="0"/>
                <a:satMod val="110000"/>
                <a:lumMod val="100000"/>
                <a:shade val="100000"/>
              </a:schemeClr>
            </a:gs>
            <a:gs pos="100000">
              <a:schemeClr val="accent4">
                <a:alpha val="50000"/>
                <a:hueOff val="2079139"/>
                <a:satOff val="-9594"/>
                <a:lumOff val="353"/>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106825A8-981C-42A9-93ED-5EDD88CD89A0}">
      <dsp:nvSpPr>
        <dsp:cNvPr id="0" name=""/>
        <dsp:cNvSpPr/>
      </dsp:nvSpPr>
      <dsp:spPr>
        <a:xfrm>
          <a:off x="7471744" y="1082040"/>
          <a:ext cx="1976484" cy="124434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latin typeface="Aparajita" panose="020B0604020202020204" pitchFamily="34" charset="0"/>
              <a:cs typeface="Aparajita" panose="020B0604020202020204" pitchFamily="34" charset="0"/>
            </a:rPr>
            <a:t>Your role with your organization</a:t>
          </a:r>
          <a:endParaRPr lang="en-US" sz="2100" kern="1200" dirty="0">
            <a:latin typeface="Aparajita" panose="020B0604020202020204" pitchFamily="34" charset="0"/>
            <a:cs typeface="Aparajita" panose="020B0604020202020204" pitchFamily="34" charset="0"/>
          </a:endParaRPr>
        </a:p>
      </dsp:txBody>
      <dsp:txXfrm>
        <a:off x="7471744" y="1082040"/>
        <a:ext cx="1976484" cy="1244346"/>
      </dsp:txXfrm>
    </dsp:sp>
    <dsp:sp modelId="{88987575-93FC-4BA0-8C6D-06CAC0722416}">
      <dsp:nvSpPr>
        <dsp:cNvPr id="0" name=""/>
        <dsp:cNvSpPr/>
      </dsp:nvSpPr>
      <dsp:spPr>
        <a:xfrm>
          <a:off x="5679491" y="2183556"/>
          <a:ext cx="1668505" cy="1668505"/>
        </a:xfrm>
        <a:prstGeom prst="ellipse">
          <a:avLst/>
        </a:prstGeom>
        <a:gradFill rotWithShape="0">
          <a:gsLst>
            <a:gs pos="0">
              <a:schemeClr val="accent4">
                <a:alpha val="50000"/>
                <a:hueOff val="4158277"/>
                <a:satOff val="-19187"/>
                <a:lumOff val="706"/>
                <a:alphaOff val="0"/>
                <a:satMod val="103000"/>
                <a:lumMod val="102000"/>
                <a:tint val="94000"/>
              </a:schemeClr>
            </a:gs>
            <a:gs pos="50000">
              <a:schemeClr val="accent4">
                <a:alpha val="50000"/>
                <a:hueOff val="4158277"/>
                <a:satOff val="-19187"/>
                <a:lumOff val="706"/>
                <a:alphaOff val="0"/>
                <a:satMod val="110000"/>
                <a:lumMod val="100000"/>
                <a:shade val="100000"/>
              </a:schemeClr>
            </a:gs>
            <a:gs pos="100000">
              <a:schemeClr val="accent4">
                <a:alpha val="50000"/>
                <a:hueOff val="4158277"/>
                <a:satOff val="-19187"/>
                <a:lumOff val="706"/>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4C80D4F1-9126-43C7-AF5D-C8A4B5569935}">
      <dsp:nvSpPr>
        <dsp:cNvPr id="0" name=""/>
        <dsp:cNvSpPr/>
      </dsp:nvSpPr>
      <dsp:spPr>
        <a:xfrm>
          <a:off x="7471744" y="2937738"/>
          <a:ext cx="1976484" cy="13904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latin typeface="Aparajita" panose="020B0604020202020204" pitchFamily="34" charset="0"/>
              <a:cs typeface="Aparajita" panose="020B0604020202020204" pitchFamily="34" charset="0"/>
            </a:rPr>
            <a:t>Your role within your department</a:t>
          </a:r>
          <a:endParaRPr lang="en-US" sz="2100" kern="1200" dirty="0">
            <a:latin typeface="Aparajita" panose="020B0604020202020204" pitchFamily="34" charset="0"/>
            <a:cs typeface="Aparajita" panose="020B0604020202020204" pitchFamily="34" charset="0"/>
          </a:endParaRPr>
        </a:p>
      </dsp:txBody>
      <dsp:txXfrm>
        <a:off x="7471744" y="2937738"/>
        <a:ext cx="1976484" cy="1390421"/>
      </dsp:txXfrm>
    </dsp:sp>
    <dsp:sp modelId="{2267268F-2050-46D6-830E-81C306FA0ACE}">
      <dsp:nvSpPr>
        <dsp:cNvPr id="0" name=""/>
        <dsp:cNvSpPr/>
      </dsp:nvSpPr>
      <dsp:spPr>
        <a:xfrm>
          <a:off x="5137922" y="2496807"/>
          <a:ext cx="1668505" cy="1668505"/>
        </a:xfrm>
        <a:prstGeom prst="ellipse">
          <a:avLst/>
        </a:prstGeom>
        <a:gradFill rotWithShape="0">
          <a:gsLst>
            <a:gs pos="0">
              <a:schemeClr val="accent4">
                <a:alpha val="50000"/>
                <a:hueOff val="6237415"/>
                <a:satOff val="-28781"/>
                <a:lumOff val="1059"/>
                <a:alphaOff val="0"/>
                <a:satMod val="103000"/>
                <a:lumMod val="102000"/>
                <a:tint val="94000"/>
              </a:schemeClr>
            </a:gs>
            <a:gs pos="50000">
              <a:schemeClr val="accent4">
                <a:alpha val="50000"/>
                <a:hueOff val="6237415"/>
                <a:satOff val="-28781"/>
                <a:lumOff val="1059"/>
                <a:alphaOff val="0"/>
                <a:satMod val="110000"/>
                <a:lumMod val="100000"/>
                <a:shade val="100000"/>
              </a:schemeClr>
            </a:gs>
            <a:gs pos="100000">
              <a:schemeClr val="accent4">
                <a:alpha val="50000"/>
                <a:hueOff val="6237415"/>
                <a:satOff val="-28781"/>
                <a:lumOff val="1059"/>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CD55D869-0D48-47F7-9D9B-D656741778FB}">
      <dsp:nvSpPr>
        <dsp:cNvPr id="0" name=""/>
        <dsp:cNvSpPr/>
      </dsp:nvSpPr>
      <dsp:spPr>
        <a:xfrm>
          <a:off x="4929358" y="4274058"/>
          <a:ext cx="2085632" cy="11361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latin typeface="Aparajita" panose="020B0604020202020204" pitchFamily="34" charset="0"/>
              <a:cs typeface="Aparajita" panose="020B0604020202020204" pitchFamily="34" charset="0"/>
            </a:rPr>
            <a:t>Your role across departments and other organizations</a:t>
          </a:r>
          <a:endParaRPr lang="en-US" sz="2100" kern="1200" dirty="0">
            <a:latin typeface="Aparajita" panose="020B0604020202020204" pitchFamily="34" charset="0"/>
            <a:cs typeface="Aparajita" panose="020B0604020202020204" pitchFamily="34" charset="0"/>
          </a:endParaRPr>
        </a:p>
      </dsp:txBody>
      <dsp:txXfrm>
        <a:off x="4929358" y="4274058"/>
        <a:ext cx="2085632" cy="1136142"/>
      </dsp:txXfrm>
    </dsp:sp>
    <dsp:sp modelId="{614131E4-4F4F-4268-98A4-913779B49175}">
      <dsp:nvSpPr>
        <dsp:cNvPr id="0" name=""/>
        <dsp:cNvSpPr/>
      </dsp:nvSpPr>
      <dsp:spPr>
        <a:xfrm>
          <a:off x="4596353" y="2183556"/>
          <a:ext cx="1668505" cy="1668505"/>
        </a:xfrm>
        <a:prstGeom prst="ellipse">
          <a:avLst/>
        </a:prstGeom>
        <a:gradFill rotWithShape="0">
          <a:gsLst>
            <a:gs pos="0">
              <a:schemeClr val="accent4">
                <a:alpha val="50000"/>
                <a:hueOff val="8316554"/>
                <a:satOff val="-38374"/>
                <a:lumOff val="1412"/>
                <a:alphaOff val="0"/>
                <a:satMod val="103000"/>
                <a:lumMod val="102000"/>
                <a:tint val="94000"/>
              </a:schemeClr>
            </a:gs>
            <a:gs pos="50000">
              <a:schemeClr val="accent4">
                <a:alpha val="50000"/>
                <a:hueOff val="8316554"/>
                <a:satOff val="-38374"/>
                <a:lumOff val="1412"/>
                <a:alphaOff val="0"/>
                <a:satMod val="110000"/>
                <a:lumMod val="100000"/>
                <a:shade val="100000"/>
              </a:schemeClr>
            </a:gs>
            <a:gs pos="100000">
              <a:schemeClr val="accent4">
                <a:alpha val="50000"/>
                <a:hueOff val="8316554"/>
                <a:satOff val="-38374"/>
                <a:lumOff val="1412"/>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189769D3-3204-429D-8E80-114B8E013C23}">
      <dsp:nvSpPr>
        <dsp:cNvPr id="0" name=""/>
        <dsp:cNvSpPr/>
      </dsp:nvSpPr>
      <dsp:spPr>
        <a:xfrm>
          <a:off x="2496121" y="2937738"/>
          <a:ext cx="1976484" cy="13904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latin typeface="Aparajita" panose="020B0604020202020204" pitchFamily="34" charset="0"/>
              <a:cs typeface="Aparajita" panose="020B0604020202020204" pitchFamily="34" charset="0"/>
            </a:rPr>
            <a:t>Your role with your community</a:t>
          </a:r>
          <a:endParaRPr lang="en-US" sz="2100" kern="1200" dirty="0">
            <a:latin typeface="Aparajita" panose="020B0604020202020204" pitchFamily="34" charset="0"/>
            <a:cs typeface="Aparajita" panose="020B0604020202020204" pitchFamily="34" charset="0"/>
          </a:endParaRPr>
        </a:p>
      </dsp:txBody>
      <dsp:txXfrm>
        <a:off x="2496121" y="2937738"/>
        <a:ext cx="1976484" cy="1390421"/>
      </dsp:txXfrm>
    </dsp:sp>
    <dsp:sp modelId="{CB93C7AB-AFEF-4E5C-BB97-0E6A0968DD99}">
      <dsp:nvSpPr>
        <dsp:cNvPr id="0" name=""/>
        <dsp:cNvSpPr/>
      </dsp:nvSpPr>
      <dsp:spPr>
        <a:xfrm>
          <a:off x="4596353" y="1558137"/>
          <a:ext cx="1668505" cy="1668505"/>
        </a:xfrm>
        <a:prstGeom prst="ellipse">
          <a:avLst/>
        </a:prstGeom>
        <a:gradFill rotWithShape="0">
          <a:gsLst>
            <a:gs pos="0">
              <a:schemeClr val="accent4">
                <a:alpha val="50000"/>
                <a:hueOff val="10395692"/>
                <a:satOff val="-47968"/>
                <a:lumOff val="1765"/>
                <a:alphaOff val="0"/>
                <a:satMod val="103000"/>
                <a:lumMod val="102000"/>
                <a:tint val="94000"/>
              </a:schemeClr>
            </a:gs>
            <a:gs pos="50000">
              <a:schemeClr val="accent4">
                <a:alpha val="50000"/>
                <a:hueOff val="10395692"/>
                <a:satOff val="-47968"/>
                <a:lumOff val="1765"/>
                <a:alphaOff val="0"/>
                <a:satMod val="110000"/>
                <a:lumMod val="100000"/>
                <a:shade val="100000"/>
              </a:schemeClr>
            </a:gs>
            <a:gs pos="100000">
              <a:schemeClr val="accent4">
                <a:alpha val="50000"/>
                <a:hueOff val="10395692"/>
                <a:satOff val="-47968"/>
                <a:lumOff val="1765"/>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sp>
    <dsp:sp modelId="{60537EEE-D004-451E-8587-FA64B76E49A0}">
      <dsp:nvSpPr>
        <dsp:cNvPr id="0" name=""/>
        <dsp:cNvSpPr/>
      </dsp:nvSpPr>
      <dsp:spPr>
        <a:xfrm>
          <a:off x="2496121" y="1082040"/>
          <a:ext cx="1976484" cy="13904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latin typeface="Aparajita" panose="020B0604020202020204" pitchFamily="34" charset="0"/>
              <a:cs typeface="Aparajita" panose="020B0604020202020204" pitchFamily="34" charset="0"/>
            </a:rPr>
            <a:t>Your role with your family</a:t>
          </a:r>
          <a:endParaRPr lang="en-US" sz="2100" kern="1200" dirty="0">
            <a:latin typeface="Aparajita" panose="020B0604020202020204" pitchFamily="34" charset="0"/>
            <a:cs typeface="Aparajita" panose="020B0604020202020204" pitchFamily="34" charset="0"/>
          </a:endParaRPr>
        </a:p>
      </dsp:txBody>
      <dsp:txXfrm>
        <a:off x="2496121" y="1082040"/>
        <a:ext cx="1976484" cy="1390421"/>
      </dsp:txXfrm>
    </dsp:sp>
  </dsp:spTree>
</dsp:drawing>
</file>

<file path=ppt/diagrams/layout1.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CB8AA-80FC-461C-9079-3C41B66CDCFB}" type="datetimeFigureOut">
              <a:rPr lang="en-US" smtClean="0"/>
              <a:t>9/6/2017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DDD3AF-7291-408E-B1EF-E26ED6C13000}" type="slidenum">
              <a:rPr lang="en-US" smtClean="0"/>
              <a:t>‹#›</a:t>
            </a:fld>
            <a:endParaRPr lang="en-US"/>
          </a:p>
        </p:txBody>
      </p:sp>
    </p:spTree>
    <p:extLst>
      <p:ext uri="{BB962C8B-B14F-4D97-AF65-F5344CB8AC3E}">
        <p14:creationId xmlns:p14="http://schemas.microsoft.com/office/powerpoint/2010/main" val="4218095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Why</a:t>
            </a:r>
            <a:r>
              <a:rPr lang="en-US" baseline="0" dirty="0" smtClean="0"/>
              <a:t> am I talking to you about the Medical Department of Hampden Sydney College and Richmond Professional Institute (RPI)</a:t>
            </a:r>
          </a:p>
          <a:p>
            <a:pPr marL="628650" lvl="1" indent="-171450">
              <a:buFont typeface="Arial" panose="020B0604020202020204" pitchFamily="34" charset="0"/>
              <a:buChar char="•"/>
            </a:pPr>
            <a:r>
              <a:rPr lang="en-US" baseline="0" dirty="0" smtClean="0"/>
              <a:t>Because in 1968, upon the recommendation of the Wayne Commission, these to institutions merge to become Virginia Commonwealth University</a:t>
            </a:r>
          </a:p>
          <a:p>
            <a:pPr marL="628650" lvl="1" indent="-171450">
              <a:buFont typeface="Arial" panose="020B0604020202020204" pitchFamily="34" charset="0"/>
              <a:buChar char="•"/>
            </a:pPr>
            <a:r>
              <a:rPr lang="en-US" baseline="0" dirty="0" smtClean="0"/>
              <a:t>More importantly, because as you encounter community members they will identify themselves as RPI alumni, or may identify with what VCU was in the 20</a:t>
            </a:r>
            <a:r>
              <a:rPr lang="en-US" baseline="30000" dirty="0" smtClean="0"/>
              <a:t>th</a:t>
            </a:r>
            <a:r>
              <a:rPr lang="en-US" baseline="0" dirty="0" smtClean="0"/>
              <a:t> century, not just VCU of the 21</a:t>
            </a:r>
            <a:r>
              <a:rPr lang="en-US" baseline="30000" dirty="0" smtClean="0"/>
              <a:t>st</a:t>
            </a:r>
            <a:r>
              <a:rPr lang="en-US" baseline="0" dirty="0" smtClean="0"/>
              <a:t> century</a:t>
            </a:r>
          </a:p>
          <a:p>
            <a:pPr marL="628650" lvl="1" indent="-171450">
              <a:buFont typeface="Arial" panose="020B0604020202020204" pitchFamily="34" charset="0"/>
              <a:buChar char="•"/>
            </a:pPr>
            <a:r>
              <a:rPr lang="en-US" baseline="0" dirty="0" smtClean="0"/>
              <a:t>Point out that many developments of the university are associated with war developments </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3</a:t>
            </a:fld>
            <a:endParaRPr lang="en-US"/>
          </a:p>
        </p:txBody>
      </p:sp>
    </p:spTree>
    <p:extLst>
      <p:ext uri="{BB962C8B-B14F-4D97-AF65-F5344CB8AC3E}">
        <p14:creationId xmlns:p14="http://schemas.microsoft.com/office/powerpoint/2010/main" val="2635565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VCU has long-faced controversy regarding expansion into its surrounding</a:t>
            </a:r>
            <a:r>
              <a:rPr lang="en-US" baseline="0" dirty="0" smtClean="0"/>
              <a:t> neighborhoods</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7</a:t>
            </a:fld>
            <a:endParaRPr lang="en-US"/>
          </a:p>
        </p:txBody>
      </p:sp>
    </p:spTree>
    <p:extLst>
      <p:ext uri="{BB962C8B-B14F-4D97-AF65-F5344CB8AC3E}">
        <p14:creationId xmlns:p14="http://schemas.microsoft.com/office/powerpoint/2010/main" val="1130558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http://nsarchive.gwu.edu/radiation/dir/mstreet/commeet/meet5/brief5/tab_p/br5p2a.txt</a:t>
            </a:r>
          </a:p>
          <a:p>
            <a:r>
              <a:rPr lang="en-US" dirty="0" smtClean="0"/>
              <a:t>July 25, 1994</a:t>
            </a:r>
          </a:p>
          <a:p>
            <a:endParaRPr lang="en-US" dirty="0" smtClean="0"/>
          </a:p>
          <a:p>
            <a:r>
              <a:rPr lang="en-US" dirty="0" err="1" smtClean="0"/>
              <a:t>Trani</a:t>
            </a:r>
            <a:r>
              <a:rPr lang="en-US" dirty="0" smtClean="0"/>
              <a:t> gave</a:t>
            </a:r>
            <a:r>
              <a:rPr lang="en-US" baseline="0" dirty="0" smtClean="0"/>
              <a:t> public comment to the Advisory Committee on Human Radiation Experimentation (mentioning a DOE investigation)</a:t>
            </a:r>
          </a:p>
          <a:p>
            <a:r>
              <a:rPr lang="en-US" baseline="0" dirty="0" smtClean="0"/>
              <a:t>“</a:t>
            </a:r>
            <a:r>
              <a:rPr lang="en-US" dirty="0" smtClean="0"/>
              <a:t>The studies conducted at MCV were neither secret nor dangerous; nor did they take advantage of vulnerable populations. . . In all, what resulted from this work were the discoveries that would lead to the protocols used today to treat burn victims.”</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8</a:t>
            </a:fld>
            <a:endParaRPr lang="en-US"/>
          </a:p>
        </p:txBody>
      </p:sp>
    </p:spTree>
    <p:extLst>
      <p:ext uri="{BB962C8B-B14F-4D97-AF65-F5344CB8AC3E}">
        <p14:creationId xmlns:p14="http://schemas.microsoft.com/office/powerpoint/2010/main" val="1130558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2008:  Discovery of </a:t>
            </a:r>
            <a:r>
              <a:rPr lang="en-US" b="1" dirty="0" smtClean="0"/>
              <a:t>African burial ground </a:t>
            </a:r>
            <a:r>
              <a:rPr lang="en-US" dirty="0" smtClean="0"/>
              <a:t>on old Richmond City map (</a:t>
            </a:r>
            <a:r>
              <a:rPr lang="en-US" b="0" i="0" dirty="0" smtClean="0"/>
              <a:t>partially covered by Interstate 95, with portion of buried beneath a VCU parking lot)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Protestors carried out numerous actions on the site, especially between 2008 and 2011. This activism culminated in the arrest of four people after they blocked entrance to the parking lot, eventually VCU and Richmond City came to an agreement, the city purchased the property, and it became a site along the Richmond Slave Trail. </a:t>
            </a:r>
          </a:p>
          <a:p>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9</a:t>
            </a:fld>
            <a:endParaRPr lang="en-US"/>
          </a:p>
        </p:txBody>
      </p:sp>
    </p:spTree>
    <p:extLst>
      <p:ext uri="{BB962C8B-B14F-4D97-AF65-F5344CB8AC3E}">
        <p14:creationId xmlns:p14="http://schemas.microsoft.com/office/powerpoint/2010/main" val="1430457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my woven</a:t>
            </a:r>
            <a:r>
              <a:rPr lang="en-US" baseline="0" dirty="0" smtClean="0"/>
              <a:t> identities, cognitive dissonance, etc.</a:t>
            </a:r>
          </a:p>
          <a:p>
            <a:r>
              <a:rPr lang="en-US" baseline="0" dirty="0" smtClean="0"/>
              <a:t>Internal conflict that CE work may bring about within you.</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11</a:t>
            </a:fld>
            <a:endParaRPr lang="en-US"/>
          </a:p>
        </p:txBody>
      </p:sp>
    </p:spTree>
    <p:extLst>
      <p:ext uri="{BB962C8B-B14F-4D97-AF65-F5344CB8AC3E}">
        <p14:creationId xmlns:p14="http://schemas.microsoft.com/office/powerpoint/2010/main" val="3356110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example: excitement about scientific discovery seems to overshadows and forgets the individuals involved in and impacted by a pretty horrible practice.</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12</a:t>
            </a:fld>
            <a:endParaRPr lang="en-US"/>
          </a:p>
        </p:txBody>
      </p:sp>
    </p:spTree>
    <p:extLst>
      <p:ext uri="{BB962C8B-B14F-4D97-AF65-F5344CB8AC3E}">
        <p14:creationId xmlns:p14="http://schemas.microsoft.com/office/powerpoint/2010/main" val="4047002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more gentle, yet factually accurate telling of the story of the well and the individuals discovered within it.</a:t>
            </a:r>
          </a:p>
          <a:p>
            <a:r>
              <a:rPr lang="en-US" baseline="0" dirty="0" smtClean="0"/>
              <a:t>Discuss the path for moving forward</a:t>
            </a:r>
            <a:endParaRPr lang="en-US" dirty="0"/>
          </a:p>
        </p:txBody>
      </p:sp>
      <p:sp>
        <p:nvSpPr>
          <p:cNvPr id="4" name="Slide Number Placeholder 3"/>
          <p:cNvSpPr>
            <a:spLocks noGrp="1"/>
          </p:cNvSpPr>
          <p:nvPr>
            <p:ph type="sldNum" sz="quarter" idx="10"/>
          </p:nvPr>
        </p:nvSpPr>
        <p:spPr/>
        <p:txBody>
          <a:bodyPr/>
          <a:lstStyle/>
          <a:p>
            <a:fld id="{B3DDD3AF-7291-408E-B1EF-E26ED6C13000}" type="slidenum">
              <a:rPr lang="en-US" smtClean="0"/>
              <a:t>14</a:t>
            </a:fld>
            <a:endParaRPr lang="en-US"/>
          </a:p>
        </p:txBody>
      </p:sp>
    </p:spTree>
    <p:extLst>
      <p:ext uri="{BB962C8B-B14F-4D97-AF65-F5344CB8AC3E}">
        <p14:creationId xmlns:p14="http://schemas.microsoft.com/office/powerpoint/2010/main" val="2292404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2781E5-2FAC-4B90-9E32-93E4EC0DD754}"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1052976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0EC65-7E0D-48AD-831F-F1A6E55BD942}"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519864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54C682-636B-4262-931E-704978A6B479}"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998660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9B67AB-7D4E-4C59-BA94-65E008C9176A}"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11120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A1C454-CE22-48D8-9376-D2EBBAC61D51}"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3907077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D1943C-2C04-40E7-9E3B-17DAF3F644BB}" type="datetime1">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3900781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692070-83B7-4F7E-9B05-CE5A87ECDB96}" type="datetime1">
              <a:rPr lang="en-US" smtClean="0"/>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852934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7449F9-E98C-46FA-958C-905A2587ED35}" type="datetime1">
              <a:rPr lang="en-US" smtClean="0"/>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12160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C95BA4-C7EA-4871-92D6-14F45CCF0A4E}" type="datetime1">
              <a:rPr lang="en-US" smtClean="0"/>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2273105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301A19-E4E0-4670-9401-F12382D761F6}" type="datetime1">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1670240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F9EE46-11A4-4CBB-84AA-E98F15795077}" type="datetime1">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A30AB-ACE2-4458-B252-A749F4979766}" type="slidenum">
              <a:rPr lang="en-US" smtClean="0"/>
              <a:t>‹#›</a:t>
            </a:fld>
            <a:endParaRPr lang="en-US"/>
          </a:p>
        </p:txBody>
      </p:sp>
    </p:spTree>
    <p:extLst>
      <p:ext uri="{BB962C8B-B14F-4D97-AF65-F5344CB8AC3E}">
        <p14:creationId xmlns:p14="http://schemas.microsoft.com/office/powerpoint/2010/main" val="4273542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DBBD8A-600D-44F6-B77A-D543DF161AD6}" type="datetime1">
              <a:rPr lang="en-US" smtClean="0"/>
              <a:t>9/6/2017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8A30AB-ACE2-4458-B252-A749F4979766}" type="slidenum">
              <a:rPr lang="en-US" smtClean="0"/>
              <a:t>‹#›</a:t>
            </a:fld>
            <a:endParaRPr lang="en-US"/>
          </a:p>
        </p:txBody>
      </p:sp>
    </p:spTree>
    <p:extLst>
      <p:ext uri="{BB962C8B-B14F-4D97-AF65-F5344CB8AC3E}">
        <p14:creationId xmlns:p14="http://schemas.microsoft.com/office/powerpoint/2010/main" val="4225538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2.tmp"/><Relationship Id="rId1" Type="http://schemas.openxmlformats.org/officeDocument/2006/relationships/slideLayout" Target="../slideLayouts/slideLayout7.xml"/><Relationship Id="rId4" Type="http://schemas.openxmlformats.org/officeDocument/2006/relationships/image" Target="../media/image14.tmp"/></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7.tmp"/><Relationship Id="rId4" Type="http://schemas.openxmlformats.org/officeDocument/2006/relationships/image" Target="../media/image16.tm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9.tmp"/><Relationship Id="rId4" Type="http://schemas.openxmlformats.org/officeDocument/2006/relationships/image" Target="../media/image18.tmp"/></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JlnBHt9lxmE&amp;feature=youtu.be" TargetMode="External"/><Relationship Id="rId2" Type="http://schemas.openxmlformats.org/officeDocument/2006/relationships/hyperlink" Target="https://rampages.us/ceinstitute/richmond-neighborhood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change.org/p/end-vcu-mcv-parking-on-richmond-s-african-burial-ground" TargetMode="External"/><Relationship Id="rId3" Type="http://schemas.openxmlformats.org/officeDocument/2006/relationships/hyperlink" Target="http://emsw.vcu.edu/about/" TargetMode="External"/><Relationship Id="rId7" Type="http://schemas.openxmlformats.org/officeDocument/2006/relationships/hyperlink" Target="http://nsarchive.gwu.edu/radiation/dir/mstreet/commeet/meet5/brief5/tab_p/br5p2a.txt" TargetMode="External"/><Relationship Id="rId2" Type="http://schemas.openxmlformats.org/officeDocument/2006/relationships/hyperlink" Target="http://emsw.vcu.edu/" TargetMode="External"/><Relationship Id="rId1" Type="http://schemas.openxmlformats.org/officeDocument/2006/relationships/slideLayout" Target="../slideLayouts/slideLayout2.xml"/><Relationship Id="rId6" Type="http://schemas.openxmlformats.org/officeDocument/2006/relationships/hyperlink" Target="https://www.highbeam.com/doc/1P2-896587.html" TargetMode="External"/><Relationship Id="rId11" Type="http://schemas.openxmlformats.org/officeDocument/2006/relationships/hyperlink" Target="http://richmondmagazine.com/news/features/into-the-light/" TargetMode="External"/><Relationship Id="rId5" Type="http://schemas.openxmlformats.org/officeDocument/2006/relationships/hyperlink" Target="http://www.styleweekly.com/richmond/as-vcu-partners-with-the-carver-community-to-build-a-better-neighborhood-area-businesses-hope-they-wont-be-left-out-of-the-picture/Content?oid=1385453" TargetMode="External"/><Relationship Id="rId10" Type="http://schemas.openxmlformats.org/officeDocument/2006/relationships/hyperlink" Target="http://emsw.vcu.edu/wp-content/uploads/sites/5206/2014/11/Well-RTD-Archives.pdf" TargetMode="External"/><Relationship Id="rId4" Type="http://schemas.openxmlformats.org/officeDocument/2006/relationships/hyperlink" Target="http://175.vcu.edu/timeline/" TargetMode="External"/><Relationship Id="rId9" Type="http://schemas.openxmlformats.org/officeDocument/2006/relationships/hyperlink" Target="http://richmondmagazine.com/news/news/swan-so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tmp"/><Relationship Id="rId7" Type="http://schemas.openxmlformats.org/officeDocument/2006/relationships/image" Target="../media/image6.tmp"/><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tmp"/><Relationship Id="rId5" Type="http://schemas.openxmlformats.org/officeDocument/2006/relationships/image" Target="../media/image4.tmp"/><Relationship Id="rId4" Type="http://schemas.openxmlformats.org/officeDocument/2006/relationships/image" Target="../media/image3.tmp"/></Relationships>
</file>

<file path=ppt/slides/_rels/slide8.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tmp"/></Relationships>
</file>

<file path=ppt/slides/_rels/slide9.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1.tmp"/><Relationship Id="rId4" Type="http://schemas.openxmlformats.org/officeDocument/2006/relationships/image" Target="../media/image10.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828191"/>
            <a:ext cx="12192000" cy="914400"/>
          </a:xfrm>
          <a:prstGeom prst="rect">
            <a:avLst/>
          </a:prstGeom>
          <a:solidFill>
            <a:srgbClr val="FFB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465991"/>
            <a:ext cx="12192000" cy="2362200"/>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1870" y="747860"/>
            <a:ext cx="11588261" cy="2076450"/>
          </a:xfrm>
        </p:spPr>
        <p:txBody>
          <a:bodyPr>
            <a:normAutofit fontScale="90000"/>
          </a:bodyPr>
          <a:lstStyle/>
          <a:p>
            <a:r>
              <a:rPr lang="en-US" b="1" dirty="0" smtClean="0">
                <a:solidFill>
                  <a:schemeClr val="bg1"/>
                </a:solidFill>
                <a:latin typeface="Arial" panose="020B0604020202020204" pitchFamily="34" charset="0"/>
                <a:cs typeface="Arial" panose="020B0604020202020204" pitchFamily="34" charset="0"/>
              </a:rPr>
              <a:t>Inclusive Collaboration in Community-Academic Engagement</a:t>
            </a:r>
            <a:endParaRPr lang="en-US" b="1" dirty="0">
              <a:solidFill>
                <a:schemeClr val="bg1"/>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895600" y="2904390"/>
            <a:ext cx="6400800" cy="1752600"/>
          </a:xfrm>
        </p:spPr>
        <p:txBody>
          <a:bodyPr/>
          <a:lstStyle/>
          <a:p>
            <a:endParaRPr lang="en-US" sz="2000" dirty="0" smtClean="0">
              <a:solidFill>
                <a:schemeClr val="tx1"/>
              </a:solidFill>
              <a:latin typeface="Times New Roman" panose="02020603050405020304" pitchFamily="18" charset="0"/>
              <a:cs typeface="Times New Roman" panose="02020603050405020304" pitchFamily="18" charset="0"/>
            </a:endParaRPr>
          </a:p>
          <a:p>
            <a:r>
              <a:rPr lang="en-US" dirty="0" smtClean="0">
                <a:solidFill>
                  <a:schemeClr val="tx1"/>
                </a:solidFill>
                <a:latin typeface="Times New Roman" panose="02020603050405020304" pitchFamily="18" charset="0"/>
                <a:cs typeface="Times New Roman" panose="02020603050405020304" pitchFamily="18" charset="0"/>
              </a:rPr>
              <a:t>May 17, 2017</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4997078"/>
            <a:ext cx="7696200" cy="1784722"/>
          </a:xfrm>
          <a:prstGeom prst="rect">
            <a:avLst/>
          </a:prstGeom>
        </p:spPr>
      </p:pic>
      <p:sp>
        <p:nvSpPr>
          <p:cNvPr id="8" name="TextBox 7"/>
          <p:cNvSpPr txBox="1"/>
          <p:nvPr/>
        </p:nvSpPr>
        <p:spPr>
          <a:xfrm>
            <a:off x="301870" y="5217577"/>
            <a:ext cx="7013330" cy="1138773"/>
          </a:xfrm>
          <a:prstGeom prst="rect">
            <a:avLst/>
          </a:prstGeom>
          <a:noFill/>
        </p:spPr>
        <p:txBody>
          <a:bodyPr wrap="square" rtlCol="0">
            <a:spAutoFit/>
          </a:bodyPr>
          <a:lstStyle/>
          <a:p>
            <a:endParaRPr lang="en-US" sz="1600" dirty="0"/>
          </a:p>
          <a:p>
            <a:r>
              <a:rPr lang="en-US" sz="2000" b="1" dirty="0"/>
              <a:t>Jen Early, PhD Candidate, MSHA, RN</a:t>
            </a:r>
          </a:p>
          <a:p>
            <a:r>
              <a:rPr lang="en-US" sz="1600" dirty="0"/>
              <a:t>Research Associate &amp; Strategic Project Manager </a:t>
            </a:r>
          </a:p>
          <a:p>
            <a:r>
              <a:rPr lang="en-US" sz="1600" dirty="0"/>
              <a:t>Division of Community </a:t>
            </a:r>
            <a:r>
              <a:rPr lang="en-US" sz="1600" dirty="0" smtClean="0"/>
              <a:t>Engagement</a:t>
            </a:r>
            <a:endParaRPr lang="en-US" sz="1600" dirty="0"/>
          </a:p>
        </p:txBody>
      </p:sp>
      <p:sp>
        <p:nvSpPr>
          <p:cNvPr id="7" name="Slide Number Placeholder 6"/>
          <p:cNvSpPr>
            <a:spLocks noGrp="1"/>
          </p:cNvSpPr>
          <p:nvPr>
            <p:ph type="sldNum" sz="quarter" idx="12"/>
          </p:nvPr>
        </p:nvSpPr>
        <p:spPr/>
        <p:txBody>
          <a:bodyPr/>
          <a:lstStyle/>
          <a:p>
            <a:fld id="{788A30AB-ACE2-4458-B252-A749F4979766}" type="slidenum">
              <a:rPr lang="en-US" smtClean="0"/>
              <a:t>1</a:t>
            </a:fld>
            <a:endParaRPr lang="en-US"/>
          </a:p>
        </p:txBody>
      </p:sp>
    </p:spTree>
    <p:extLst>
      <p:ext uri="{BB962C8B-B14F-4D97-AF65-F5344CB8AC3E}">
        <p14:creationId xmlns:p14="http://schemas.microsoft.com/office/powerpoint/2010/main" val="10674377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6745" y="875187"/>
            <a:ext cx="7244565" cy="1820584"/>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0849" y="2725939"/>
            <a:ext cx="7316222" cy="1657581"/>
          </a:xfrm>
          <a:prstGeom prst="rect">
            <a:avLst/>
          </a:prstGeom>
        </p:spPr>
      </p:pic>
      <p:pic>
        <p:nvPicPr>
          <p:cNvPr id="11" name="Picture 1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3530" y="4759547"/>
            <a:ext cx="7401959" cy="1362265"/>
          </a:xfrm>
          <a:prstGeom prst="rect">
            <a:avLst/>
          </a:prstGeom>
        </p:spPr>
      </p:pic>
      <p:sp>
        <p:nvSpPr>
          <p:cNvPr id="14" name="Rectangle 13"/>
          <p:cNvSpPr/>
          <p:nvPr/>
        </p:nvSpPr>
        <p:spPr>
          <a:xfrm>
            <a:off x="2952750" y="5183504"/>
            <a:ext cx="7791450" cy="938308"/>
          </a:xfrm>
          <a:prstGeom prst="rect">
            <a:avLst/>
          </a:prstGeom>
          <a:solidFill>
            <a:srgbClr val="FFFF00">
              <a:alpha val="15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2333775" y="346707"/>
            <a:ext cx="1104600" cy="373385"/>
            <a:chOff x="2087822" y="0"/>
            <a:chExt cx="1104600" cy="373385"/>
          </a:xfrm>
        </p:grpSpPr>
        <p:sp>
          <p:nvSpPr>
            <p:cNvPr id="16" name="Rectangle 15"/>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smtClean="0"/>
                <a:t>2015</a:t>
              </a:r>
              <a:endParaRPr lang="en-US" sz="1900" kern="1200" dirty="0"/>
            </a:p>
          </p:txBody>
        </p:sp>
      </p:grpSp>
      <p:sp>
        <p:nvSpPr>
          <p:cNvPr id="18" name="Oval 17"/>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sp>
        <p:nvSpPr>
          <p:cNvPr id="2" name="Slide Number Placeholder 1"/>
          <p:cNvSpPr>
            <a:spLocks noGrp="1"/>
          </p:cNvSpPr>
          <p:nvPr>
            <p:ph type="sldNum" sz="quarter" idx="12"/>
          </p:nvPr>
        </p:nvSpPr>
        <p:spPr/>
        <p:txBody>
          <a:bodyPr/>
          <a:lstStyle/>
          <a:p>
            <a:fld id="{788A30AB-ACE2-4458-B252-A749F4979766}" type="slidenum">
              <a:rPr lang="en-US" smtClean="0"/>
              <a:t>10</a:t>
            </a:fld>
            <a:endParaRPr lang="en-US"/>
          </a:p>
        </p:txBody>
      </p:sp>
    </p:spTree>
    <p:extLst>
      <p:ext uri="{BB962C8B-B14F-4D97-AF65-F5344CB8AC3E}">
        <p14:creationId xmlns:p14="http://schemas.microsoft.com/office/powerpoint/2010/main" val="3663339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225"/>
            <a:ext cx="10515600" cy="1325563"/>
          </a:xfrm>
        </p:spPr>
        <p:txBody>
          <a:bodyPr/>
          <a:lstStyle/>
          <a:p>
            <a:r>
              <a:rPr lang="en-US" dirty="0" smtClean="0"/>
              <a:t>Woven identities and histories . .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9826278"/>
              </p:ext>
            </p:extLst>
          </p:nvPr>
        </p:nvGraphicFramePr>
        <p:xfrm>
          <a:off x="247650" y="933450"/>
          <a:ext cx="1194435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788A30AB-ACE2-4458-B252-A749F4979766}" type="slidenum">
              <a:rPr lang="en-US" smtClean="0"/>
              <a:t>11</a:t>
            </a:fld>
            <a:endParaRPr lang="en-US"/>
          </a:p>
        </p:txBody>
      </p:sp>
    </p:spTree>
    <p:extLst>
      <p:ext uri="{BB962C8B-B14F-4D97-AF65-F5344CB8AC3E}">
        <p14:creationId xmlns:p14="http://schemas.microsoft.com/office/powerpoint/2010/main" val="2900967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8572" y="1335246"/>
            <a:ext cx="9354856" cy="2267267"/>
          </a:xfrm>
          <a:prstGeom prst="rect">
            <a:avLst/>
          </a:prstGeom>
        </p:spPr>
      </p:pic>
      <p:sp>
        <p:nvSpPr>
          <p:cNvPr id="11" name="TextBox 10"/>
          <p:cNvSpPr txBox="1"/>
          <p:nvPr/>
        </p:nvSpPr>
        <p:spPr>
          <a:xfrm>
            <a:off x="10681988" y="3256041"/>
            <a:ext cx="690862" cy="369332"/>
          </a:xfrm>
          <a:prstGeom prst="rect">
            <a:avLst/>
          </a:prstGeom>
          <a:solidFill>
            <a:schemeClr val="bg1"/>
          </a:solidFill>
        </p:spPr>
        <p:txBody>
          <a:bodyPr wrap="square" rtlCol="0">
            <a:spAutoFit/>
          </a:bodyPr>
          <a:lstStyle/>
          <a:p>
            <a:r>
              <a:rPr lang="en-US" dirty="0" smtClean="0"/>
              <a:t> .  .</a:t>
            </a:r>
            <a:endParaRPr lang="en-US" dirty="0"/>
          </a:p>
        </p:txBody>
      </p:sp>
      <p:grpSp>
        <p:nvGrpSpPr>
          <p:cNvPr id="3" name="Group 2"/>
          <p:cNvGrpSpPr/>
          <p:nvPr/>
        </p:nvGrpSpPr>
        <p:grpSpPr>
          <a:xfrm>
            <a:off x="2333774" y="346707"/>
            <a:ext cx="1849605" cy="373385"/>
            <a:chOff x="2087822" y="0"/>
            <a:chExt cx="1104600" cy="373385"/>
          </a:xfrm>
        </p:grpSpPr>
        <p:sp>
          <p:nvSpPr>
            <p:cNvPr id="4" name="Rectangle 3"/>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 name="Rectangle 4"/>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smtClean="0"/>
                <a:t>1994, May</a:t>
              </a:r>
              <a:endParaRPr lang="en-US" sz="1900" kern="1200" dirty="0"/>
            </a:p>
          </p:txBody>
        </p:sp>
      </p:grpSp>
      <p:sp>
        <p:nvSpPr>
          <p:cNvPr id="6" name="Oval 5"/>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7" name="Picture 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9253" y="533399"/>
            <a:ext cx="3934374" cy="1162212"/>
          </a:xfrm>
          <a:prstGeom prst="rect">
            <a:avLst/>
          </a:prstGeom>
        </p:spPr>
      </p:pic>
      <p:pic>
        <p:nvPicPr>
          <p:cNvPr id="10" name="Picture 9"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8572" y="4151153"/>
            <a:ext cx="9526330" cy="1991003"/>
          </a:xfrm>
          <a:prstGeom prst="rect">
            <a:avLst/>
          </a:prstGeom>
        </p:spPr>
      </p:pic>
      <p:sp>
        <p:nvSpPr>
          <p:cNvPr id="8" name="Slide Number Placeholder 7"/>
          <p:cNvSpPr>
            <a:spLocks noGrp="1"/>
          </p:cNvSpPr>
          <p:nvPr>
            <p:ph type="sldNum" sz="quarter" idx="12"/>
          </p:nvPr>
        </p:nvSpPr>
        <p:spPr/>
        <p:txBody>
          <a:bodyPr/>
          <a:lstStyle/>
          <a:p>
            <a:fld id="{788A30AB-ACE2-4458-B252-A749F4979766}" type="slidenum">
              <a:rPr lang="en-US" smtClean="0"/>
              <a:t>12</a:t>
            </a:fld>
            <a:endParaRPr lang="en-US"/>
          </a:p>
        </p:txBody>
      </p:sp>
    </p:spTree>
    <p:extLst>
      <p:ext uri="{BB962C8B-B14F-4D97-AF65-F5344CB8AC3E}">
        <p14:creationId xmlns:p14="http://schemas.microsoft.com/office/powerpoint/2010/main" val="13093957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East Marshall Street Well Project</a:t>
            </a:r>
            <a:endParaRPr lang="en-US" dirty="0"/>
          </a:p>
        </p:txBody>
      </p:sp>
      <p:sp>
        <p:nvSpPr>
          <p:cNvPr id="4" name="Content Placeholder 3"/>
          <p:cNvSpPr>
            <a:spLocks noGrp="1"/>
          </p:cNvSpPr>
          <p:nvPr>
            <p:ph idx="1"/>
          </p:nvPr>
        </p:nvSpPr>
        <p:spPr>
          <a:xfrm>
            <a:off x="838200" y="1825625"/>
            <a:ext cx="10515600" cy="4769485"/>
          </a:xfrm>
        </p:spPr>
        <p:txBody>
          <a:bodyPr>
            <a:normAutofit fontScale="92500" lnSpcReduction="10000"/>
          </a:bodyPr>
          <a:lstStyle/>
          <a:p>
            <a:pPr marL="0" indent="0">
              <a:buNone/>
            </a:pPr>
            <a:r>
              <a:rPr lang="en-US" dirty="0" smtClean="0"/>
              <a:t>“ . . . Although covered by the media in 1994, the discovery of the well remained largely unaddressed until awareness of the well’s history was included in Dr. Shawn </a:t>
            </a:r>
            <a:r>
              <a:rPr lang="en-US" dirty="0" err="1" smtClean="0"/>
              <a:t>Utsey’s</a:t>
            </a:r>
            <a:r>
              <a:rPr lang="en-US" dirty="0" smtClean="0"/>
              <a:t> documentary, ‘Until the Well Runs Dry,’ which examined the issue of grave robbing and use of black cadavers in medical education in the 19</a:t>
            </a:r>
            <a:r>
              <a:rPr lang="en-US" baseline="30000" dirty="0" smtClean="0"/>
              <a:t>th</a:t>
            </a:r>
            <a:r>
              <a:rPr lang="en-US" dirty="0" smtClean="0"/>
              <a:t> century.”</a:t>
            </a:r>
          </a:p>
          <a:p>
            <a:pPr marL="0" indent="0">
              <a:buNone/>
            </a:pPr>
            <a:endParaRPr lang="en-US" dirty="0"/>
          </a:p>
          <a:p>
            <a:pPr marL="0" indent="0">
              <a:buNone/>
            </a:pPr>
            <a:r>
              <a:rPr lang="en-US" dirty="0"/>
              <a:t>Based on analysis conducted of the skeletal remains and artifacts discovered:</a:t>
            </a:r>
          </a:p>
          <a:p>
            <a:pPr marL="285750" indent="-285750"/>
            <a:r>
              <a:rPr lang="en-US" dirty="0"/>
              <a:t>44individuals of age 14 or older, </a:t>
            </a:r>
          </a:p>
          <a:p>
            <a:pPr marL="285750" indent="-285750"/>
            <a:r>
              <a:rPr lang="en-US" dirty="0"/>
              <a:t>9 children under age 14</a:t>
            </a:r>
          </a:p>
          <a:p>
            <a:pPr marL="285750" indent="-285750"/>
            <a:r>
              <a:rPr lang="en-US" dirty="0"/>
              <a:t>Primarily African or African descent</a:t>
            </a:r>
          </a:p>
          <a:p>
            <a:pPr marL="285750" indent="-285750"/>
            <a:r>
              <a:rPr lang="en-US" dirty="0"/>
              <a:t>T</a:t>
            </a:r>
            <a:r>
              <a:rPr lang="en-US" dirty="0" smtClean="0"/>
              <a:t>he </a:t>
            </a:r>
            <a:r>
              <a:rPr lang="en-US" dirty="0"/>
              <a:t>well was from pre-Civil War period (1790-1850)</a:t>
            </a:r>
          </a:p>
          <a:p>
            <a:pPr marL="0" indent="0">
              <a:buNone/>
            </a:pPr>
            <a:endParaRPr lang="en-US" dirty="0"/>
          </a:p>
        </p:txBody>
      </p:sp>
      <p:sp>
        <p:nvSpPr>
          <p:cNvPr id="2" name="Slide Number Placeholder 1"/>
          <p:cNvSpPr>
            <a:spLocks noGrp="1"/>
          </p:cNvSpPr>
          <p:nvPr>
            <p:ph type="sldNum" sz="quarter" idx="12"/>
          </p:nvPr>
        </p:nvSpPr>
        <p:spPr/>
        <p:txBody>
          <a:bodyPr/>
          <a:lstStyle/>
          <a:p>
            <a:fld id="{788A30AB-ACE2-4458-B252-A749F4979766}" type="slidenum">
              <a:rPr lang="en-US" smtClean="0"/>
              <a:t>13</a:t>
            </a:fld>
            <a:endParaRPr lang="en-US"/>
          </a:p>
        </p:txBody>
      </p:sp>
    </p:spTree>
    <p:extLst>
      <p:ext uri="{BB962C8B-B14F-4D97-AF65-F5344CB8AC3E}">
        <p14:creationId xmlns:p14="http://schemas.microsoft.com/office/powerpoint/2010/main" val="108908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6745" y="364562"/>
            <a:ext cx="7244565" cy="1820584"/>
          </a:xfrm>
          <a:prstGeom prst="rect">
            <a:avLst/>
          </a:prstGeom>
        </p:spPr>
      </p:pic>
      <p:grpSp>
        <p:nvGrpSpPr>
          <p:cNvPr id="15" name="Group 14"/>
          <p:cNvGrpSpPr/>
          <p:nvPr/>
        </p:nvGrpSpPr>
        <p:grpSpPr>
          <a:xfrm>
            <a:off x="2333775" y="346707"/>
            <a:ext cx="1104600" cy="373385"/>
            <a:chOff x="2087822" y="0"/>
            <a:chExt cx="1104600" cy="373385"/>
          </a:xfrm>
        </p:grpSpPr>
        <p:sp>
          <p:nvSpPr>
            <p:cNvPr id="16" name="Rectangle 15"/>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smtClean="0"/>
                <a:t>2015</a:t>
              </a:r>
              <a:endParaRPr lang="en-US" sz="1900" kern="1200" dirty="0"/>
            </a:p>
          </p:txBody>
        </p:sp>
      </p:grpSp>
      <p:sp>
        <p:nvSpPr>
          <p:cNvPr id="18" name="Oval 17"/>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435" y="2357288"/>
            <a:ext cx="7192379" cy="2143424"/>
          </a:xfrm>
          <a:prstGeom prst="rect">
            <a:avLst/>
          </a:prstGeom>
        </p:spPr>
      </p:pic>
      <p:pic>
        <p:nvPicPr>
          <p:cNvPr id="6" name="Picture 5"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1039" y="4833212"/>
            <a:ext cx="7392432" cy="1486108"/>
          </a:xfrm>
          <a:prstGeom prst="rect">
            <a:avLst/>
          </a:prstGeom>
        </p:spPr>
      </p:pic>
      <p:sp>
        <p:nvSpPr>
          <p:cNvPr id="2" name="Slide Number Placeholder 1"/>
          <p:cNvSpPr>
            <a:spLocks noGrp="1"/>
          </p:cNvSpPr>
          <p:nvPr>
            <p:ph type="sldNum" sz="quarter" idx="12"/>
          </p:nvPr>
        </p:nvSpPr>
        <p:spPr/>
        <p:txBody>
          <a:bodyPr/>
          <a:lstStyle/>
          <a:p>
            <a:fld id="{788A30AB-ACE2-4458-B252-A749F4979766}" type="slidenum">
              <a:rPr lang="en-US" smtClean="0"/>
              <a:t>14</a:t>
            </a:fld>
            <a:endParaRPr lang="en-US"/>
          </a:p>
        </p:txBody>
      </p:sp>
    </p:spTree>
    <p:extLst>
      <p:ext uri="{BB962C8B-B14F-4D97-AF65-F5344CB8AC3E}">
        <p14:creationId xmlns:p14="http://schemas.microsoft.com/office/powerpoint/2010/main" val="19951805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7923"/>
            <a:ext cx="10515600" cy="1325563"/>
          </a:xfrm>
        </p:spPr>
        <p:txBody>
          <a:bodyPr/>
          <a:lstStyle/>
          <a:p>
            <a:r>
              <a:rPr lang="en-US" dirty="0" smtClean="0"/>
              <a:t>Summary</a:t>
            </a:r>
            <a:endParaRPr lang="en-US" dirty="0"/>
          </a:p>
        </p:txBody>
      </p:sp>
      <p:sp>
        <p:nvSpPr>
          <p:cNvPr id="3" name="Content Placeholder 2"/>
          <p:cNvSpPr>
            <a:spLocks noGrp="1"/>
          </p:cNvSpPr>
          <p:nvPr>
            <p:ph idx="1"/>
          </p:nvPr>
        </p:nvSpPr>
        <p:spPr>
          <a:xfrm>
            <a:off x="838200" y="1332089"/>
            <a:ext cx="10515600" cy="5206823"/>
          </a:xfrm>
        </p:spPr>
        <p:txBody>
          <a:bodyPr>
            <a:normAutofit fontScale="85000" lnSpcReduction="20000"/>
          </a:bodyPr>
          <a:lstStyle/>
          <a:p>
            <a:pPr marL="0" indent="0">
              <a:buNone/>
            </a:pPr>
            <a:r>
              <a:rPr lang="en-US" dirty="0" smtClean="0"/>
              <a:t>The </a:t>
            </a:r>
            <a:r>
              <a:rPr lang="en-US" dirty="0"/>
              <a:t>historical legacy of a geographic place can act as an invisible barrier to the establishment of mutually-beneficial university-community partnerships.  </a:t>
            </a:r>
            <a:endParaRPr lang="en-US" dirty="0" smtClean="0"/>
          </a:p>
          <a:p>
            <a:pPr marL="0" indent="0">
              <a:buNone/>
            </a:pPr>
            <a:endParaRPr lang="en-US" dirty="0"/>
          </a:p>
          <a:p>
            <a:pPr marL="0" indent="0">
              <a:buNone/>
            </a:pPr>
            <a:r>
              <a:rPr lang="en-US" dirty="0" smtClean="0"/>
              <a:t>To overcome these barriers:</a:t>
            </a:r>
          </a:p>
          <a:p>
            <a:r>
              <a:rPr lang="en-US" dirty="0"/>
              <a:t>The first step </a:t>
            </a:r>
            <a:r>
              <a:rPr lang="en-US" dirty="0" smtClean="0"/>
              <a:t>is </a:t>
            </a:r>
            <a:r>
              <a:rPr lang="en-US" dirty="0"/>
              <a:t>to make conscious the varying '</a:t>
            </a:r>
            <a:r>
              <a:rPr lang="en-US" dirty="0" err="1"/>
              <a:t>blindspots</a:t>
            </a:r>
            <a:r>
              <a:rPr lang="en-US" dirty="0"/>
              <a:t>' (i.e., implicit associations) that we all hold as individuals as a result of interacting in culture across </a:t>
            </a:r>
            <a:r>
              <a:rPr lang="en-US" dirty="0" smtClean="0"/>
              <a:t>time</a:t>
            </a:r>
          </a:p>
          <a:p>
            <a:r>
              <a:rPr lang="en-US" dirty="0" smtClean="0"/>
              <a:t>The second step is to grow your </a:t>
            </a:r>
            <a:r>
              <a:rPr lang="en-US" dirty="0"/>
              <a:t>own awareness </a:t>
            </a:r>
            <a:r>
              <a:rPr lang="en-US" dirty="0" smtClean="0"/>
              <a:t>of the historical legacy of a geographic </a:t>
            </a:r>
            <a:r>
              <a:rPr lang="en-US" dirty="0"/>
              <a:t>place: </a:t>
            </a:r>
            <a:r>
              <a:rPr lang="en-US" dirty="0">
                <a:hlinkClick r:id="rId2"/>
              </a:rPr>
              <a:t>https://rampages.us/ceinstitute/richmond-neighborhoods</a:t>
            </a:r>
            <a:r>
              <a:rPr lang="en-US" dirty="0" smtClean="0">
                <a:hlinkClick r:id="rId2"/>
              </a:rPr>
              <a:t>/</a:t>
            </a:r>
            <a:r>
              <a:rPr lang="en-US" dirty="0" smtClean="0"/>
              <a:t> </a:t>
            </a:r>
          </a:p>
          <a:p>
            <a:r>
              <a:rPr lang="en-US" dirty="0" smtClean="0"/>
              <a:t> </a:t>
            </a:r>
          </a:p>
          <a:p>
            <a:r>
              <a:rPr lang="en-US" dirty="0" smtClean="0"/>
              <a:t>The third step </a:t>
            </a:r>
            <a:r>
              <a:rPr lang="en-US" dirty="0"/>
              <a:t>is to enter communities with respect, sensitivity, and </a:t>
            </a:r>
            <a:r>
              <a:rPr lang="en-US" dirty="0" smtClean="0"/>
              <a:t>authenticity.</a:t>
            </a:r>
          </a:p>
          <a:p>
            <a:pPr marL="0" indent="0">
              <a:buNone/>
            </a:pPr>
            <a:endParaRPr lang="en-US" dirty="0" smtClean="0"/>
          </a:p>
          <a:p>
            <a:pPr marL="0" indent="0">
              <a:buNone/>
            </a:pPr>
            <a:r>
              <a:rPr lang="en-US" dirty="0" smtClean="0"/>
              <a:t>This video illustrates </a:t>
            </a:r>
            <a:r>
              <a:rPr lang="en-US" dirty="0"/>
              <a:t>the ways in </a:t>
            </a:r>
            <a:r>
              <a:rPr lang="en-US" dirty="0" smtClean="0"/>
              <a:t>one successful initiative has built </a:t>
            </a:r>
            <a:r>
              <a:rPr lang="en-US" dirty="0"/>
              <a:t>a sustained and mutually beneficial partnership across these individual and geographic (</a:t>
            </a:r>
            <a:r>
              <a:rPr lang="en-US" dirty="0" err="1"/>
              <a:t>ie</a:t>
            </a:r>
            <a:r>
              <a:rPr lang="en-US" dirty="0"/>
              <a:t>., historical community) </a:t>
            </a:r>
            <a:r>
              <a:rPr lang="en-US" dirty="0" smtClean="0"/>
              <a:t>diversities</a:t>
            </a:r>
            <a:r>
              <a:rPr lang="en-US" dirty="0"/>
              <a:t>: </a:t>
            </a:r>
            <a:r>
              <a:rPr lang="en-US" dirty="0">
                <a:hlinkClick r:id="rId3"/>
              </a:rPr>
              <a:t>https://</a:t>
            </a:r>
            <a:r>
              <a:rPr lang="en-US" dirty="0" smtClean="0">
                <a:hlinkClick r:id="rId3"/>
              </a:rPr>
              <a:t>www.youtube.com/watch?v=JlnBHt9lxmE&amp;feature=youtu.be</a:t>
            </a:r>
            <a:r>
              <a:rPr lang="en-US" dirty="0" smtClean="0"/>
              <a:t> </a:t>
            </a:r>
          </a:p>
          <a:p>
            <a:endParaRPr lang="en-US" dirty="0"/>
          </a:p>
        </p:txBody>
      </p:sp>
      <p:sp>
        <p:nvSpPr>
          <p:cNvPr id="4" name="Slide Number Placeholder 3"/>
          <p:cNvSpPr>
            <a:spLocks noGrp="1"/>
          </p:cNvSpPr>
          <p:nvPr>
            <p:ph type="sldNum" sz="quarter" idx="12"/>
          </p:nvPr>
        </p:nvSpPr>
        <p:spPr/>
        <p:txBody>
          <a:bodyPr/>
          <a:lstStyle/>
          <a:p>
            <a:fld id="{788A30AB-ACE2-4458-B252-A749F4979766}" type="slidenum">
              <a:rPr lang="en-US" smtClean="0"/>
              <a:t>15</a:t>
            </a:fld>
            <a:endParaRPr lang="en-US"/>
          </a:p>
        </p:txBody>
      </p:sp>
    </p:spTree>
    <p:extLst>
      <p:ext uri="{BB962C8B-B14F-4D97-AF65-F5344CB8AC3E}">
        <p14:creationId xmlns:p14="http://schemas.microsoft.com/office/powerpoint/2010/main" val="3124730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375"/>
            <a:ext cx="10515600" cy="1325563"/>
          </a:xfrm>
        </p:spPr>
        <p:txBody>
          <a:bodyPr/>
          <a:lstStyle/>
          <a:p>
            <a:r>
              <a:rPr lang="en-US" dirty="0" smtClean="0"/>
              <a:t>More Information</a:t>
            </a:r>
            <a:endParaRPr lang="en-US" dirty="0"/>
          </a:p>
        </p:txBody>
      </p:sp>
      <p:sp>
        <p:nvSpPr>
          <p:cNvPr id="3" name="Content Placeholder 2"/>
          <p:cNvSpPr>
            <a:spLocks noGrp="1"/>
          </p:cNvSpPr>
          <p:nvPr>
            <p:ph idx="1"/>
          </p:nvPr>
        </p:nvSpPr>
        <p:spPr>
          <a:xfrm>
            <a:off x="838199" y="1318161"/>
            <a:ext cx="10752117" cy="5272644"/>
          </a:xfrm>
        </p:spPr>
        <p:txBody>
          <a:bodyPr>
            <a:normAutofit fontScale="62500" lnSpcReduction="20000"/>
          </a:bodyPr>
          <a:lstStyle/>
          <a:p>
            <a:pPr marL="0" indent="0">
              <a:buNone/>
            </a:pPr>
            <a:r>
              <a:rPr lang="en-US" dirty="0" smtClean="0"/>
              <a:t>East Marshall Street Well Project</a:t>
            </a:r>
          </a:p>
          <a:p>
            <a:pPr marL="0" indent="0">
              <a:buNone/>
            </a:pPr>
            <a:r>
              <a:rPr lang="en-US" dirty="0" smtClean="0">
                <a:hlinkClick r:id="rId2"/>
              </a:rPr>
              <a:t>http://emsw.vcu.edu</a:t>
            </a:r>
            <a:r>
              <a:rPr lang="en-US" dirty="0" smtClean="0"/>
              <a:t> </a:t>
            </a:r>
          </a:p>
          <a:p>
            <a:pPr marL="0" indent="0">
              <a:buNone/>
            </a:pPr>
            <a:r>
              <a:rPr lang="en-US" dirty="0" smtClean="0">
                <a:hlinkClick r:id="rId3"/>
              </a:rPr>
              <a:t>http://emsw.vcu.edu/about/</a:t>
            </a:r>
            <a:endParaRPr lang="en-US" dirty="0" smtClean="0"/>
          </a:p>
          <a:p>
            <a:pPr marL="0" indent="0">
              <a:buNone/>
            </a:pPr>
            <a:endParaRPr lang="en-US" dirty="0"/>
          </a:p>
          <a:p>
            <a:pPr marL="0" indent="0">
              <a:buNone/>
            </a:pPr>
            <a:r>
              <a:rPr lang="en-US" dirty="0" smtClean="0"/>
              <a:t>VCU Historic Timeline</a:t>
            </a:r>
          </a:p>
          <a:p>
            <a:pPr marL="0" indent="0">
              <a:buNone/>
            </a:pPr>
            <a:r>
              <a:rPr lang="en-US" dirty="0">
                <a:hlinkClick r:id="rId4"/>
              </a:rPr>
              <a:t>http://175.vcu.edu/timeline</a:t>
            </a:r>
            <a:r>
              <a:rPr lang="en-US" dirty="0" smtClean="0">
                <a:hlinkClick r:id="rId4"/>
              </a:rPr>
              <a:t>/</a:t>
            </a:r>
            <a:r>
              <a:rPr lang="en-US" dirty="0" smtClean="0"/>
              <a:t> </a:t>
            </a:r>
          </a:p>
          <a:p>
            <a:pPr marL="0" indent="0">
              <a:buNone/>
            </a:pPr>
            <a:endParaRPr lang="en-US" dirty="0"/>
          </a:p>
          <a:p>
            <a:pPr marL="0" indent="0">
              <a:buNone/>
            </a:pPr>
            <a:r>
              <a:rPr lang="en-US" dirty="0" smtClean="0"/>
              <a:t>Headlines</a:t>
            </a:r>
          </a:p>
          <a:p>
            <a:pPr marL="0" indent="0">
              <a:buNone/>
            </a:pPr>
            <a:r>
              <a:rPr lang="en-US" dirty="0">
                <a:hlinkClick r:id="rId5"/>
              </a:rPr>
              <a:t>http://</a:t>
            </a:r>
            <a:r>
              <a:rPr lang="en-US" dirty="0" smtClean="0">
                <a:hlinkClick r:id="rId5"/>
              </a:rPr>
              <a:t>www.styleweekly.com/richmond/as-vcu-partners-with-the-carver-community-to-build-a-better-neighborhood-area-businesses-hope-they-wont-be-left-out-of-the-picture/Content?oid=1385453</a:t>
            </a:r>
            <a:r>
              <a:rPr lang="en-US" dirty="0" smtClean="0"/>
              <a:t> </a:t>
            </a:r>
          </a:p>
          <a:p>
            <a:pPr marL="0" indent="0">
              <a:buNone/>
            </a:pPr>
            <a:r>
              <a:rPr lang="en-US" dirty="0">
                <a:hlinkClick r:id="rId6"/>
              </a:rPr>
              <a:t>https://</a:t>
            </a:r>
            <a:r>
              <a:rPr lang="en-US" dirty="0" smtClean="0">
                <a:hlinkClick r:id="rId6"/>
              </a:rPr>
              <a:t>www.highbeam.com/doc/1P2-896587.html</a:t>
            </a:r>
            <a:r>
              <a:rPr lang="en-US" dirty="0" smtClean="0"/>
              <a:t> </a:t>
            </a:r>
          </a:p>
          <a:p>
            <a:pPr marL="0" indent="0">
              <a:buNone/>
            </a:pPr>
            <a:r>
              <a:rPr lang="en-US" dirty="0">
                <a:hlinkClick r:id="rId7"/>
              </a:rPr>
              <a:t>http://</a:t>
            </a:r>
            <a:r>
              <a:rPr lang="en-US" dirty="0" smtClean="0">
                <a:hlinkClick r:id="rId7"/>
              </a:rPr>
              <a:t>nsarchive.gwu.edu/radiation/dir/mstreet/commeet/meet5/brief5/tab_p/br5p2a.txt</a:t>
            </a:r>
            <a:endParaRPr lang="en-US" dirty="0" smtClean="0"/>
          </a:p>
          <a:p>
            <a:pPr marL="0" indent="0">
              <a:buNone/>
            </a:pPr>
            <a:r>
              <a:rPr lang="en-US" dirty="0">
                <a:hlinkClick r:id="rId8"/>
              </a:rPr>
              <a:t>https://</a:t>
            </a:r>
            <a:r>
              <a:rPr lang="en-US" dirty="0" smtClean="0">
                <a:hlinkClick r:id="rId8"/>
              </a:rPr>
              <a:t>www.change.org/p/end-vcu-mcv-parking-on-richmond-s-african-burial-ground</a:t>
            </a:r>
            <a:endParaRPr lang="en-US" dirty="0" smtClean="0"/>
          </a:p>
          <a:p>
            <a:pPr marL="0" indent="0">
              <a:buNone/>
            </a:pPr>
            <a:r>
              <a:rPr lang="en-US" dirty="0">
                <a:hlinkClick r:id="rId9"/>
              </a:rPr>
              <a:t>http://richmondmagazine.com/news/news/swan-song</a:t>
            </a:r>
            <a:r>
              <a:rPr lang="en-US" dirty="0" smtClean="0">
                <a:hlinkClick r:id="rId9"/>
              </a:rPr>
              <a:t>/</a:t>
            </a:r>
            <a:endParaRPr lang="en-US" dirty="0" smtClean="0"/>
          </a:p>
          <a:p>
            <a:pPr marL="0" indent="0">
              <a:buNone/>
            </a:pPr>
            <a:r>
              <a:rPr lang="en-US" dirty="0">
                <a:hlinkClick r:id="rId10"/>
              </a:rPr>
              <a:t>http://</a:t>
            </a:r>
            <a:r>
              <a:rPr lang="en-US" dirty="0" smtClean="0">
                <a:hlinkClick r:id="rId10"/>
              </a:rPr>
              <a:t>emsw.vcu.edu/wp-content/uploads/sites/5206/2014/11/Well-RTD-Archives.pdf</a:t>
            </a:r>
            <a:endParaRPr lang="en-US" dirty="0" smtClean="0"/>
          </a:p>
          <a:p>
            <a:pPr marL="0" indent="0">
              <a:buNone/>
            </a:pPr>
            <a:r>
              <a:rPr lang="en-US" dirty="0">
                <a:hlinkClick r:id="rId11"/>
              </a:rPr>
              <a:t>http://richmondmagazine.com/news/features/into-the-light</a:t>
            </a:r>
            <a:r>
              <a:rPr lang="en-US" dirty="0" smtClean="0">
                <a:hlinkClick r:id="rId11"/>
              </a:rPr>
              <a:t>/</a:t>
            </a:r>
            <a:r>
              <a:rPr lang="en-US" dirty="0" smtClean="0"/>
              <a:t> </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lstStyle/>
          <a:p>
            <a:fld id="{788A30AB-ACE2-4458-B252-A749F4979766}" type="slidenum">
              <a:rPr lang="en-US" smtClean="0"/>
              <a:t>16</a:t>
            </a:fld>
            <a:endParaRPr lang="en-US"/>
          </a:p>
        </p:txBody>
      </p:sp>
    </p:spTree>
    <p:extLst>
      <p:ext uri="{BB962C8B-B14F-4D97-AF65-F5344CB8AC3E}">
        <p14:creationId xmlns:p14="http://schemas.microsoft.com/office/powerpoint/2010/main" val="427431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b="1" dirty="0" smtClean="0"/>
              <a:t>When we think about inclusive collaboration . . .</a:t>
            </a:r>
            <a:endParaRPr lang="en-US" sz="4000" b="1" dirty="0"/>
          </a:p>
        </p:txBody>
      </p:sp>
      <p:sp>
        <p:nvSpPr>
          <p:cNvPr id="5" name="Content Placeholder 4"/>
          <p:cNvSpPr>
            <a:spLocks noGrp="1"/>
          </p:cNvSpPr>
          <p:nvPr>
            <p:ph idx="1"/>
          </p:nvPr>
        </p:nvSpPr>
        <p:spPr>
          <a:xfrm>
            <a:off x="838200" y="2110625"/>
            <a:ext cx="10515600" cy="4351338"/>
          </a:xfrm>
        </p:spPr>
        <p:txBody>
          <a:bodyPr/>
          <a:lstStyle/>
          <a:p>
            <a:r>
              <a:rPr lang="en-US" dirty="0" smtClean="0"/>
              <a:t>Who have universities included and excluded in the past?</a:t>
            </a:r>
          </a:p>
          <a:p>
            <a:endParaRPr lang="en-US" dirty="0" smtClean="0"/>
          </a:p>
          <a:p>
            <a:endParaRPr lang="en-US" dirty="0"/>
          </a:p>
          <a:p>
            <a:pPr marL="0" indent="0">
              <a:buNone/>
            </a:pPr>
            <a:r>
              <a:rPr lang="en-US" sz="4000" b="1" dirty="0" smtClean="0">
                <a:latin typeface="+mj-lt"/>
              </a:rPr>
              <a:t>Historical Context</a:t>
            </a:r>
          </a:p>
          <a:p>
            <a:r>
              <a:rPr lang="en-US" dirty="0"/>
              <a:t>Organizations and communities have their own individual histories</a:t>
            </a:r>
            <a:r>
              <a:rPr lang="en-US" dirty="0" smtClean="0"/>
              <a:t>,</a:t>
            </a:r>
          </a:p>
          <a:p>
            <a:r>
              <a:rPr lang="en-US" dirty="0"/>
              <a:t>As well as intersecting histories</a:t>
            </a:r>
          </a:p>
          <a:p>
            <a:endParaRPr lang="en-US" dirty="0" smtClean="0"/>
          </a:p>
          <a:p>
            <a:pPr marL="0" indent="0">
              <a:buNone/>
            </a:pPr>
            <a:endParaRPr lang="en-US" dirty="0" smtClean="0"/>
          </a:p>
        </p:txBody>
      </p:sp>
      <p:sp>
        <p:nvSpPr>
          <p:cNvPr id="2" name="Slide Number Placeholder 1"/>
          <p:cNvSpPr>
            <a:spLocks noGrp="1"/>
          </p:cNvSpPr>
          <p:nvPr>
            <p:ph type="sldNum" sz="quarter" idx="12"/>
          </p:nvPr>
        </p:nvSpPr>
        <p:spPr/>
        <p:txBody>
          <a:bodyPr/>
          <a:lstStyle/>
          <a:p>
            <a:fld id="{788A30AB-ACE2-4458-B252-A749F4979766}" type="slidenum">
              <a:rPr lang="en-US" smtClean="0"/>
              <a:t>2</a:t>
            </a:fld>
            <a:endParaRPr lang="en-US"/>
          </a:p>
        </p:txBody>
      </p:sp>
    </p:spTree>
    <p:extLst>
      <p:ext uri="{BB962C8B-B14F-4D97-AF65-F5344CB8AC3E}">
        <p14:creationId xmlns:p14="http://schemas.microsoft.com/office/powerpoint/2010/main" val="2761224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897" y="279400"/>
            <a:ext cx="10515600" cy="1325563"/>
          </a:xfrm>
        </p:spPr>
        <p:txBody>
          <a:bodyPr/>
          <a:lstStyle/>
          <a:p>
            <a:r>
              <a:rPr lang="en-US" dirty="0" smtClean="0"/>
              <a:t>VCU History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1973450"/>
              </p:ext>
            </p:extLst>
          </p:nvPr>
        </p:nvGraphicFramePr>
        <p:xfrm>
          <a:off x="414338" y="2554150"/>
          <a:ext cx="11363325" cy="2418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Straight Connector 6"/>
          <p:cNvCxnSpPr/>
          <p:nvPr/>
        </p:nvCxnSpPr>
        <p:spPr>
          <a:xfrm flipV="1">
            <a:off x="10034651" y="1263004"/>
            <a:ext cx="0" cy="1480196"/>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550237" y="724395"/>
            <a:ext cx="3336966" cy="538609"/>
          </a:xfrm>
          <a:prstGeom prst="rect">
            <a:avLst/>
          </a:prstGeom>
          <a:noFill/>
        </p:spPr>
        <p:txBody>
          <a:bodyPr wrap="square" rtlCol="0">
            <a:spAutoFit/>
          </a:bodyPr>
          <a:lstStyle/>
          <a:p>
            <a:r>
              <a:rPr lang="en-US" dirty="0" smtClean="0"/>
              <a:t>1951</a:t>
            </a:r>
            <a:r>
              <a:rPr lang="en-US" sz="1100" dirty="0" smtClean="0"/>
              <a:t>:   Frist African-American students admitted to both MCV and RPI.  Integration was not consistent.</a:t>
            </a:r>
            <a:endParaRPr lang="en-US" sz="1100" dirty="0"/>
          </a:p>
        </p:txBody>
      </p:sp>
      <p:cxnSp>
        <p:nvCxnSpPr>
          <p:cNvPr id="10" name="Straight Connector 9"/>
          <p:cNvCxnSpPr/>
          <p:nvPr/>
        </p:nvCxnSpPr>
        <p:spPr>
          <a:xfrm flipV="1">
            <a:off x="9771414" y="4429496"/>
            <a:ext cx="0" cy="1341912"/>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099456" y="5644603"/>
            <a:ext cx="3336966" cy="538609"/>
          </a:xfrm>
          <a:prstGeom prst="rect">
            <a:avLst/>
          </a:prstGeom>
          <a:noFill/>
        </p:spPr>
        <p:txBody>
          <a:bodyPr wrap="square" rtlCol="0">
            <a:spAutoFit/>
          </a:bodyPr>
          <a:lstStyle/>
          <a:p>
            <a:r>
              <a:rPr lang="en-US" dirty="0" smtClean="0"/>
              <a:t>1947</a:t>
            </a:r>
            <a:r>
              <a:rPr lang="en-US" sz="1100" smtClean="0"/>
              <a:t>:   </a:t>
            </a:r>
            <a:r>
              <a:rPr lang="en-US" sz="1100" smtClean="0"/>
              <a:t>First </a:t>
            </a:r>
            <a:r>
              <a:rPr lang="en-US" sz="1100" dirty="0" smtClean="0"/>
              <a:t>civilian burn unit in the U.S. is established at MCV.</a:t>
            </a:r>
            <a:endParaRPr lang="en-US" sz="1100" dirty="0"/>
          </a:p>
        </p:txBody>
      </p:sp>
      <p:sp>
        <p:nvSpPr>
          <p:cNvPr id="20" name="TextBox 19"/>
          <p:cNvSpPr txBox="1"/>
          <p:nvPr/>
        </p:nvSpPr>
        <p:spPr>
          <a:xfrm>
            <a:off x="3883229" y="4573718"/>
            <a:ext cx="3265715" cy="538609"/>
          </a:xfrm>
          <a:prstGeom prst="rect">
            <a:avLst/>
          </a:prstGeom>
          <a:noFill/>
        </p:spPr>
        <p:txBody>
          <a:bodyPr wrap="square" rtlCol="0">
            <a:spAutoFit/>
          </a:bodyPr>
          <a:lstStyle/>
          <a:p>
            <a:r>
              <a:rPr lang="en-US" dirty="0" smtClean="0"/>
              <a:t>1917</a:t>
            </a:r>
            <a:r>
              <a:rPr lang="en-US" sz="1100" dirty="0" smtClean="0"/>
              <a:t>:  Female </a:t>
            </a:r>
            <a:r>
              <a:rPr lang="en-US" sz="1100" dirty="0"/>
              <a:t>students admitted to </a:t>
            </a:r>
            <a:r>
              <a:rPr lang="en-US" sz="1100" dirty="0" smtClean="0"/>
              <a:t>MCV professional </a:t>
            </a:r>
            <a:r>
              <a:rPr lang="en-US" sz="1100" dirty="0"/>
              <a:t>programs as a war expedient</a:t>
            </a:r>
          </a:p>
        </p:txBody>
      </p:sp>
      <p:cxnSp>
        <p:nvCxnSpPr>
          <p:cNvPr id="21" name="Straight Connector 20"/>
          <p:cNvCxnSpPr/>
          <p:nvPr/>
        </p:nvCxnSpPr>
        <p:spPr>
          <a:xfrm flipV="1">
            <a:off x="5516086" y="2921330"/>
            <a:ext cx="1" cy="178129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788A30AB-ACE2-4458-B252-A749F4979766}" type="slidenum">
              <a:rPr lang="en-US" smtClean="0"/>
              <a:t>3</a:t>
            </a:fld>
            <a:endParaRPr lang="en-US"/>
          </a:p>
        </p:txBody>
      </p:sp>
    </p:spTree>
    <p:extLst>
      <p:ext uri="{BB962C8B-B14F-4D97-AF65-F5344CB8AC3E}">
        <p14:creationId xmlns:p14="http://schemas.microsoft.com/office/powerpoint/2010/main" val="14815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Richmond History</a:t>
            </a:r>
            <a:endParaRPr lang="en-US" dirty="0"/>
          </a:p>
        </p:txBody>
      </p:sp>
      <p:sp>
        <p:nvSpPr>
          <p:cNvPr id="3" name="Content Placeholder 2"/>
          <p:cNvSpPr>
            <a:spLocks noGrp="1"/>
          </p:cNvSpPr>
          <p:nvPr>
            <p:ph idx="1"/>
          </p:nvPr>
        </p:nvSpPr>
        <p:spPr/>
        <p:txBody>
          <a:bodyPr/>
          <a:lstStyle/>
          <a:p>
            <a:r>
              <a:rPr lang="en-US" dirty="0"/>
              <a:t>Richmond has had a long and troubled history of </a:t>
            </a:r>
            <a:r>
              <a:rPr lang="en-US" dirty="0" smtClean="0"/>
              <a:t>slavery, segregation</a:t>
            </a:r>
            <a:r>
              <a:rPr lang="en-US" dirty="0"/>
              <a:t>, discrimination, and racism that </a:t>
            </a:r>
            <a:r>
              <a:rPr lang="en-US" dirty="0" smtClean="0"/>
              <a:t>continues to permeate </a:t>
            </a:r>
            <a:r>
              <a:rPr lang="en-US" dirty="0"/>
              <a:t>its neighborhoods, schools, jails, and businesses. </a:t>
            </a:r>
            <a:endParaRPr lang="en-US" dirty="0" smtClean="0"/>
          </a:p>
        </p:txBody>
      </p:sp>
      <p:sp>
        <p:nvSpPr>
          <p:cNvPr id="4" name="Slide Number Placeholder 3"/>
          <p:cNvSpPr>
            <a:spLocks noGrp="1"/>
          </p:cNvSpPr>
          <p:nvPr>
            <p:ph type="sldNum" sz="quarter" idx="12"/>
          </p:nvPr>
        </p:nvSpPr>
        <p:spPr/>
        <p:txBody>
          <a:bodyPr/>
          <a:lstStyle/>
          <a:p>
            <a:fld id="{788A30AB-ACE2-4458-B252-A749F4979766}" type="slidenum">
              <a:rPr lang="en-US" smtClean="0"/>
              <a:t>4</a:t>
            </a:fld>
            <a:endParaRPr lang="en-US"/>
          </a:p>
        </p:txBody>
      </p:sp>
    </p:spTree>
    <p:extLst>
      <p:ext uri="{BB962C8B-B14F-4D97-AF65-F5344CB8AC3E}">
        <p14:creationId xmlns:p14="http://schemas.microsoft.com/office/powerpoint/2010/main" val="1161249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1850" y="349956"/>
            <a:ext cx="10515600" cy="5892800"/>
          </a:xfrm>
        </p:spPr>
        <p:txBody>
          <a:bodyPr>
            <a:normAutofit fontScale="90000"/>
          </a:bodyPr>
          <a:lstStyle/>
          <a:p>
            <a:r>
              <a:rPr lang="en-US" dirty="0"/>
              <a:t>Becoming informed about Richmond’s history, </a:t>
            </a:r>
            <a:r>
              <a:rPr lang="en-US" b="1" dirty="0" smtClean="0"/>
              <a:t>and the </a:t>
            </a:r>
            <a:r>
              <a:rPr lang="en-US" b="1" dirty="0"/>
              <a:t>intersection of VCU with the Richmond </a:t>
            </a:r>
            <a:r>
              <a:rPr lang="en-US" b="1" dirty="0" smtClean="0"/>
              <a:t>community</a:t>
            </a:r>
            <a:r>
              <a:rPr lang="en-US" dirty="0" smtClean="0"/>
              <a:t>, </a:t>
            </a:r>
            <a:r>
              <a:rPr lang="en-US" dirty="0"/>
              <a:t>is essential to developing mutually beneficial community-academic partnerships.</a:t>
            </a:r>
            <a:br>
              <a:rPr lang="en-US" dirty="0"/>
            </a:br>
            <a:endParaRPr lang="en-US" dirty="0"/>
          </a:p>
        </p:txBody>
      </p:sp>
      <p:sp>
        <p:nvSpPr>
          <p:cNvPr id="4" name="Slide Number Placeholder 3"/>
          <p:cNvSpPr>
            <a:spLocks noGrp="1"/>
          </p:cNvSpPr>
          <p:nvPr>
            <p:ph type="sldNum" sz="quarter" idx="12"/>
          </p:nvPr>
        </p:nvSpPr>
        <p:spPr/>
        <p:txBody>
          <a:bodyPr/>
          <a:lstStyle/>
          <a:p>
            <a:fld id="{788A30AB-ACE2-4458-B252-A749F4979766}" type="slidenum">
              <a:rPr lang="en-US" smtClean="0"/>
              <a:t>5</a:t>
            </a:fld>
            <a:endParaRPr lang="en-US"/>
          </a:p>
        </p:txBody>
      </p:sp>
    </p:spTree>
    <p:extLst>
      <p:ext uri="{BB962C8B-B14F-4D97-AF65-F5344CB8AC3E}">
        <p14:creationId xmlns:p14="http://schemas.microsoft.com/office/powerpoint/2010/main" val="1648161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749774"/>
            <a:ext cx="9144000" cy="2387600"/>
          </a:xfrm>
        </p:spPr>
        <p:txBody>
          <a:bodyPr>
            <a:normAutofit fontScale="90000"/>
          </a:bodyPr>
          <a:lstStyle/>
          <a:p>
            <a:r>
              <a:rPr lang="en-US" dirty="0" smtClean="0"/>
              <a:t>What are some ways that VCU has impacted its neighbors?</a:t>
            </a:r>
            <a:endParaRPr lang="en-US" dirty="0"/>
          </a:p>
        </p:txBody>
      </p:sp>
      <p:sp>
        <p:nvSpPr>
          <p:cNvPr id="2" name="Slide Number Placeholder 1"/>
          <p:cNvSpPr>
            <a:spLocks noGrp="1"/>
          </p:cNvSpPr>
          <p:nvPr>
            <p:ph type="sldNum" sz="quarter" idx="12"/>
          </p:nvPr>
        </p:nvSpPr>
        <p:spPr/>
        <p:txBody>
          <a:bodyPr/>
          <a:lstStyle/>
          <a:p>
            <a:fld id="{788A30AB-ACE2-4458-B252-A749F4979766}" type="slidenum">
              <a:rPr lang="en-US" smtClean="0"/>
              <a:t>6</a:t>
            </a:fld>
            <a:endParaRPr lang="en-US"/>
          </a:p>
        </p:txBody>
      </p:sp>
    </p:spTree>
    <p:extLst>
      <p:ext uri="{BB962C8B-B14F-4D97-AF65-F5344CB8AC3E}">
        <p14:creationId xmlns:p14="http://schemas.microsoft.com/office/powerpoint/2010/main" val="1954546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333775" y="346707"/>
            <a:ext cx="1104600" cy="373385"/>
            <a:chOff x="2087822" y="0"/>
            <a:chExt cx="1104600" cy="373385"/>
          </a:xfrm>
        </p:grpSpPr>
        <p:sp>
          <p:nvSpPr>
            <p:cNvPr id="8" name="Rectangle 7"/>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dirty="0" smtClean="0"/>
                <a:t>1980</a:t>
              </a:r>
              <a:endParaRPr lang="en-US" sz="1900" kern="1200" dirty="0"/>
            </a:p>
          </p:txBody>
        </p:sp>
      </p:grpSp>
      <p:sp>
        <p:nvSpPr>
          <p:cNvPr id="10" name="Oval 9"/>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14" name="Picture 1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7946" y="1256973"/>
            <a:ext cx="4315428" cy="1562318"/>
          </a:xfrm>
          <a:prstGeom prst="rect">
            <a:avLst/>
          </a:prstGeom>
        </p:spPr>
      </p:pic>
      <p:pic>
        <p:nvPicPr>
          <p:cNvPr id="15" name="Picture 1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974" y="346707"/>
            <a:ext cx="5725324" cy="752580"/>
          </a:xfrm>
          <a:prstGeom prst="rect">
            <a:avLst/>
          </a:prstGeom>
        </p:spPr>
      </p:pic>
      <p:pic>
        <p:nvPicPr>
          <p:cNvPr id="16" name="Picture 15"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8158" y="1182029"/>
            <a:ext cx="5772956" cy="333422"/>
          </a:xfrm>
          <a:prstGeom prst="rect">
            <a:avLst/>
          </a:prstGeom>
        </p:spPr>
      </p:pic>
      <p:pic>
        <p:nvPicPr>
          <p:cNvPr id="17" name="Picture 16"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04260" y="2957446"/>
            <a:ext cx="7049484" cy="943107"/>
          </a:xfrm>
          <a:prstGeom prst="rect">
            <a:avLst/>
          </a:prstGeom>
        </p:spPr>
      </p:pic>
      <p:pic>
        <p:nvPicPr>
          <p:cNvPr id="18" name="Picture 17" descr="Screen Clippi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04260" y="4186383"/>
            <a:ext cx="7116169" cy="2086266"/>
          </a:xfrm>
          <a:prstGeom prst="rect">
            <a:avLst/>
          </a:prstGeom>
        </p:spPr>
      </p:pic>
      <p:sp>
        <p:nvSpPr>
          <p:cNvPr id="19" name="TextBox 18"/>
          <p:cNvSpPr txBox="1"/>
          <p:nvPr/>
        </p:nvSpPr>
        <p:spPr>
          <a:xfrm>
            <a:off x="3604260" y="2820286"/>
            <a:ext cx="636270" cy="369332"/>
          </a:xfrm>
          <a:prstGeom prst="rect">
            <a:avLst/>
          </a:prstGeom>
          <a:solidFill>
            <a:schemeClr val="bg1"/>
          </a:solidFill>
        </p:spPr>
        <p:txBody>
          <a:bodyPr wrap="square" rtlCol="0">
            <a:spAutoFit/>
          </a:bodyPr>
          <a:lstStyle/>
          <a:p>
            <a:r>
              <a:rPr lang="en-US" dirty="0" smtClean="0"/>
              <a:t> . . .</a:t>
            </a:r>
            <a:endParaRPr lang="en-US" dirty="0"/>
          </a:p>
        </p:txBody>
      </p:sp>
      <p:sp>
        <p:nvSpPr>
          <p:cNvPr id="20" name="TextBox 19"/>
          <p:cNvSpPr txBox="1"/>
          <p:nvPr/>
        </p:nvSpPr>
        <p:spPr>
          <a:xfrm>
            <a:off x="3661410" y="4058867"/>
            <a:ext cx="1022985" cy="369332"/>
          </a:xfrm>
          <a:prstGeom prst="rect">
            <a:avLst/>
          </a:prstGeom>
          <a:solidFill>
            <a:schemeClr val="bg1"/>
          </a:solidFill>
        </p:spPr>
        <p:txBody>
          <a:bodyPr wrap="square" rtlCol="0">
            <a:spAutoFit/>
          </a:bodyPr>
          <a:lstStyle/>
          <a:p>
            <a:pPr algn="r"/>
            <a:r>
              <a:rPr lang="en-US" dirty="0" smtClean="0"/>
              <a:t> . . .</a:t>
            </a:r>
            <a:endParaRPr lang="en-US" dirty="0"/>
          </a:p>
        </p:txBody>
      </p:sp>
      <p:sp>
        <p:nvSpPr>
          <p:cNvPr id="21" name="TextBox 20"/>
          <p:cNvSpPr txBox="1"/>
          <p:nvPr/>
        </p:nvSpPr>
        <p:spPr>
          <a:xfrm>
            <a:off x="9323070" y="3616020"/>
            <a:ext cx="1227804" cy="307777"/>
          </a:xfrm>
          <a:prstGeom prst="rect">
            <a:avLst/>
          </a:prstGeom>
          <a:solidFill>
            <a:schemeClr val="bg1"/>
          </a:solidFill>
        </p:spPr>
        <p:txBody>
          <a:bodyPr wrap="square" rtlCol="0">
            <a:spAutoFit/>
          </a:bodyPr>
          <a:lstStyle/>
          <a:p>
            <a:r>
              <a:rPr lang="en-US" sz="1400" dirty="0" smtClean="0"/>
              <a:t> . . .</a:t>
            </a:r>
            <a:endParaRPr lang="en-US" sz="1400" dirty="0"/>
          </a:p>
        </p:txBody>
      </p:sp>
      <p:sp>
        <p:nvSpPr>
          <p:cNvPr id="2" name="Slide Number Placeholder 1"/>
          <p:cNvSpPr>
            <a:spLocks noGrp="1"/>
          </p:cNvSpPr>
          <p:nvPr>
            <p:ph type="sldNum" sz="quarter" idx="12"/>
          </p:nvPr>
        </p:nvSpPr>
        <p:spPr/>
        <p:txBody>
          <a:bodyPr/>
          <a:lstStyle/>
          <a:p>
            <a:fld id="{788A30AB-ACE2-4458-B252-A749F4979766}" type="slidenum">
              <a:rPr lang="en-US" smtClean="0"/>
              <a:t>7</a:t>
            </a:fld>
            <a:endParaRPr lang="en-US"/>
          </a:p>
        </p:txBody>
      </p:sp>
    </p:spTree>
    <p:extLst>
      <p:ext uri="{BB962C8B-B14F-4D97-AF65-F5344CB8AC3E}">
        <p14:creationId xmlns:p14="http://schemas.microsoft.com/office/powerpoint/2010/main" val="3212434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333774" y="346707"/>
            <a:ext cx="1495275" cy="373385"/>
            <a:chOff x="2087821" y="0"/>
            <a:chExt cx="1495275" cy="373385"/>
          </a:xfrm>
        </p:grpSpPr>
        <p:sp>
          <p:nvSpPr>
            <p:cNvPr id="8" name="Rectangle 7"/>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2087821" y="0"/>
              <a:ext cx="1495275"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smtClean="0"/>
                <a:t>1994, June</a:t>
              </a:r>
              <a:endParaRPr lang="en-US" sz="1900" kern="1200" dirty="0"/>
            </a:p>
          </p:txBody>
        </p:sp>
      </p:grpSp>
      <p:sp>
        <p:nvSpPr>
          <p:cNvPr id="10" name="Oval 9"/>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6210" y="450389"/>
            <a:ext cx="6982800" cy="2048161"/>
          </a:xfrm>
          <a:prstGeom prst="rect">
            <a:avLst/>
          </a:prstGeom>
        </p:spPr>
      </p:pic>
      <p:pic>
        <p:nvPicPr>
          <p:cNvPr id="11" name="Picture 10"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0160" y="3122410"/>
            <a:ext cx="10621182" cy="2554683"/>
          </a:xfrm>
          <a:prstGeom prst="rect">
            <a:avLst/>
          </a:prstGeom>
        </p:spPr>
      </p:pic>
      <p:sp>
        <p:nvSpPr>
          <p:cNvPr id="2" name="Slide Number Placeholder 1"/>
          <p:cNvSpPr>
            <a:spLocks noGrp="1"/>
          </p:cNvSpPr>
          <p:nvPr>
            <p:ph type="sldNum" sz="quarter" idx="12"/>
          </p:nvPr>
        </p:nvSpPr>
        <p:spPr/>
        <p:txBody>
          <a:bodyPr/>
          <a:lstStyle/>
          <a:p>
            <a:fld id="{788A30AB-ACE2-4458-B252-A749F4979766}" type="slidenum">
              <a:rPr lang="en-US" smtClean="0"/>
              <a:t>8</a:t>
            </a:fld>
            <a:endParaRPr lang="en-US"/>
          </a:p>
        </p:txBody>
      </p:sp>
    </p:spTree>
    <p:extLst>
      <p:ext uri="{BB962C8B-B14F-4D97-AF65-F5344CB8AC3E}">
        <p14:creationId xmlns:p14="http://schemas.microsoft.com/office/powerpoint/2010/main" val="1427881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2147082" y="0"/>
            <a:ext cx="0" cy="68580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415" y="1696307"/>
            <a:ext cx="7173327" cy="1362265"/>
          </a:xfrm>
          <a:prstGeom prst="rect">
            <a:avLst/>
          </a:prstGeom>
        </p:spPr>
      </p:pic>
      <p:pic>
        <p:nvPicPr>
          <p:cNvPr id="5" name="Picture 4"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3186" y="259871"/>
            <a:ext cx="6427113" cy="1854856"/>
          </a:xfrm>
          <a:prstGeom prst="rect">
            <a:avLst/>
          </a:prstGeom>
        </p:spPr>
      </p:pic>
      <p:grpSp>
        <p:nvGrpSpPr>
          <p:cNvPr id="7" name="Group 6"/>
          <p:cNvGrpSpPr/>
          <p:nvPr/>
        </p:nvGrpSpPr>
        <p:grpSpPr>
          <a:xfrm>
            <a:off x="2333775" y="346707"/>
            <a:ext cx="1104600" cy="373385"/>
            <a:chOff x="2087822" y="0"/>
            <a:chExt cx="1104600" cy="373385"/>
          </a:xfrm>
        </p:grpSpPr>
        <p:sp>
          <p:nvSpPr>
            <p:cNvPr id="8" name="Rectangle 7"/>
            <p:cNvSpPr/>
            <p:nvPr/>
          </p:nvSpPr>
          <p:spPr>
            <a:xfrm>
              <a:off x="2087822" y="0"/>
              <a:ext cx="1104600" cy="3733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Rectangle 8"/>
            <p:cNvSpPr/>
            <p:nvPr/>
          </p:nvSpPr>
          <p:spPr>
            <a:xfrm>
              <a:off x="2087822" y="0"/>
              <a:ext cx="1104600" cy="3733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8260" tIns="48260" rIns="48260" bIns="48260" numCol="1" spcCol="1270" anchor="b" anchorCtr="0">
              <a:noAutofit/>
            </a:bodyPr>
            <a:lstStyle/>
            <a:p>
              <a:pPr lvl="0" algn="l" defTabSz="844550">
                <a:lnSpc>
                  <a:spcPct val="90000"/>
                </a:lnSpc>
                <a:spcBef>
                  <a:spcPct val="0"/>
                </a:spcBef>
                <a:spcAft>
                  <a:spcPct val="35000"/>
                </a:spcAft>
              </a:pPr>
              <a:r>
                <a:rPr lang="en-US" sz="1900" kern="1200" dirty="0" smtClean="0"/>
                <a:t>2010</a:t>
              </a:r>
              <a:endParaRPr lang="en-US" sz="1900" kern="1200" dirty="0"/>
            </a:p>
          </p:txBody>
        </p:sp>
      </p:grpSp>
      <p:sp>
        <p:nvSpPr>
          <p:cNvPr id="10" name="Oval 9"/>
          <p:cNvSpPr/>
          <p:nvPr/>
        </p:nvSpPr>
        <p:spPr>
          <a:xfrm>
            <a:off x="1960390" y="346707"/>
            <a:ext cx="373385" cy="373385"/>
          </a:xfrm>
          <a:prstGeom prst="ellipse">
            <a:avLst/>
          </a:prstGeom>
        </p:spPr>
        <p:style>
          <a:lnRef idx="0">
            <a:schemeClr val="dk1">
              <a:hueOff val="0"/>
              <a:satOff val="0"/>
              <a:lumOff val="0"/>
              <a:alphaOff val="0"/>
            </a:schemeClr>
          </a:lnRef>
          <a:fillRef idx="1">
            <a:schemeClr val="accent4">
              <a:tint val="55000"/>
              <a:hueOff val="0"/>
              <a:satOff val="0"/>
              <a:lumOff val="0"/>
              <a:alphaOff val="0"/>
            </a:schemeClr>
          </a:fillRef>
          <a:effectRef idx="0">
            <a:schemeClr val="accent4">
              <a:tint val="55000"/>
              <a:hueOff val="0"/>
              <a:satOff val="0"/>
              <a:lumOff val="0"/>
              <a:alphaOff val="0"/>
            </a:schemeClr>
          </a:effectRef>
          <a:fontRef idx="minor">
            <a:schemeClr val="dk1">
              <a:hueOff val="0"/>
              <a:satOff val="0"/>
              <a:lumOff val="0"/>
              <a:alphaOff val="0"/>
            </a:schemeClr>
          </a:fontRef>
        </p:style>
      </p:sp>
      <p:pic>
        <p:nvPicPr>
          <p:cNvPr id="11" name="Picture 10"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2927" y="3355752"/>
            <a:ext cx="7916380" cy="2810267"/>
          </a:xfrm>
          <a:prstGeom prst="rect">
            <a:avLst/>
          </a:prstGeom>
        </p:spPr>
      </p:pic>
      <p:sp>
        <p:nvSpPr>
          <p:cNvPr id="2" name="Slide Number Placeholder 1"/>
          <p:cNvSpPr>
            <a:spLocks noGrp="1"/>
          </p:cNvSpPr>
          <p:nvPr>
            <p:ph type="sldNum" sz="quarter" idx="12"/>
          </p:nvPr>
        </p:nvSpPr>
        <p:spPr/>
        <p:txBody>
          <a:bodyPr/>
          <a:lstStyle/>
          <a:p>
            <a:fld id="{788A30AB-ACE2-4458-B252-A749F4979766}" type="slidenum">
              <a:rPr lang="en-US" smtClean="0"/>
              <a:t>9</a:t>
            </a:fld>
            <a:endParaRPr lang="en-US"/>
          </a:p>
        </p:txBody>
      </p:sp>
    </p:spTree>
    <p:extLst>
      <p:ext uri="{BB962C8B-B14F-4D97-AF65-F5344CB8AC3E}">
        <p14:creationId xmlns:p14="http://schemas.microsoft.com/office/powerpoint/2010/main" val="65715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454</TotalTime>
  <Words>1000</Words>
  <Application>Microsoft Office PowerPoint</Application>
  <PresentationFormat>Widescreen</PresentationFormat>
  <Paragraphs>130</Paragraphs>
  <Slides>16</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Aparajita</vt:lpstr>
      <vt:lpstr>Arial</vt:lpstr>
      <vt:lpstr>Calibri</vt:lpstr>
      <vt:lpstr>Calibri Light</vt:lpstr>
      <vt:lpstr>Times New Roman</vt:lpstr>
      <vt:lpstr>Office Theme</vt:lpstr>
      <vt:lpstr>Inclusive Collaboration in Community-Academic Engagement</vt:lpstr>
      <vt:lpstr>When we think about inclusive collaboration . . .</vt:lpstr>
      <vt:lpstr>VCU History</vt:lpstr>
      <vt:lpstr>Richmond History</vt:lpstr>
      <vt:lpstr>Becoming informed about Richmond’s history, and the intersection of VCU with the Richmond community, is essential to developing mutually beneficial community-academic partnerships. </vt:lpstr>
      <vt:lpstr>What are some ways that VCU has impacted its neighbors?</vt:lpstr>
      <vt:lpstr>PowerPoint Presentation</vt:lpstr>
      <vt:lpstr>PowerPoint Presentation</vt:lpstr>
      <vt:lpstr>PowerPoint Presentation</vt:lpstr>
      <vt:lpstr>PowerPoint Presentation</vt:lpstr>
      <vt:lpstr>Woven identities and histories . . .</vt:lpstr>
      <vt:lpstr>PowerPoint Presentation</vt:lpstr>
      <vt:lpstr>East Marshall Street Well Project</vt:lpstr>
      <vt:lpstr>PowerPoint Presentation</vt:lpstr>
      <vt:lpstr>Summary</vt:lpstr>
      <vt:lpstr>More Information</vt:lpstr>
    </vt:vector>
  </TitlesOfParts>
  <Company>Virginia Commonwealth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L Early</dc:creator>
  <cp:lastModifiedBy>Alexandra G South</cp:lastModifiedBy>
  <cp:revision>58</cp:revision>
  <dcterms:created xsi:type="dcterms:W3CDTF">2016-03-09T14:22:53Z</dcterms:created>
  <dcterms:modified xsi:type="dcterms:W3CDTF">2017-09-06T17:46:17Z</dcterms:modified>
</cp:coreProperties>
</file>