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8" r:id="rId3"/>
    <p:sldId id="302" r:id="rId4"/>
    <p:sldId id="301" r:id="rId5"/>
    <p:sldId id="305" r:id="rId6"/>
    <p:sldId id="303" r:id="rId7"/>
    <p:sldId id="306" r:id="rId8"/>
    <p:sldId id="295" r:id="rId9"/>
    <p:sldId id="266" r:id="rId10"/>
    <p:sldId id="290" r:id="rId11"/>
    <p:sldId id="268" r:id="rId12"/>
    <p:sldId id="262" r:id="rId13"/>
    <p:sldId id="274" r:id="rId14"/>
    <p:sldId id="278" r:id="rId15"/>
    <p:sldId id="275" r:id="rId16"/>
    <p:sldId id="276" r:id="rId17"/>
    <p:sldId id="277" r:id="rId18"/>
    <p:sldId id="294" r:id="rId19"/>
    <p:sldId id="300" r:id="rId20"/>
    <p:sldId id="288" r:id="rId21"/>
    <p:sldId id="304" r:id="rId22"/>
    <p:sldId id="299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75D7"/>
    <a:srgbClr val="DDCF5A"/>
    <a:srgbClr val="FCE463"/>
    <a:srgbClr val="FBEF49"/>
    <a:srgbClr val="FAF759"/>
    <a:srgbClr val="969491"/>
    <a:srgbClr val="FFBC00"/>
    <a:srgbClr val="6BCABA"/>
    <a:srgbClr val="69B3E7"/>
    <a:srgbClr val="6357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82249"/>
  </p:normalViewPr>
  <p:slideViewPr>
    <p:cSldViewPr snapToObjects="1">
      <p:cViewPr varScale="1">
        <p:scale>
          <a:sx n="91" d="100"/>
          <a:sy n="91" d="100"/>
        </p:scale>
        <p:origin x="2144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117" d="100"/>
          <a:sy n="117" d="100"/>
        </p:scale>
        <p:origin x="-4024" y="-11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8236A-AD4E-6F4D-A561-CA37701483A4}" type="datetimeFigureOut">
              <a:rPr lang="en-US" smtClean="0"/>
              <a:pPr/>
              <a:t>5/15/18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4925A2-6658-6644-B7B3-EABC0EA72F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7248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29008E-91A7-434B-AA03-1F8950C08FAD}" type="datetimeFigureOut">
              <a:rPr lang="en-US" smtClean="0"/>
              <a:pPr/>
              <a:t>5/15/18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D74099-1161-0A40-B664-C5C32EFE9D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767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036-83F6-7F45-9AB8-0F51BC3A7476}" type="datetimeFigureOut">
              <a:rPr lang="en-US" smtClean="0"/>
              <a:pPr/>
              <a:t>5/15/18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0160D-D81A-4A44-9898-5167360091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036-83F6-7F45-9AB8-0F51BC3A7476}" type="datetimeFigureOut">
              <a:rPr lang="en-US" smtClean="0"/>
              <a:pPr/>
              <a:t>5/15/18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0160D-D81A-4A44-9898-5167360091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036-83F6-7F45-9AB8-0F51BC3A7476}" type="datetimeFigureOut">
              <a:rPr lang="en-US" smtClean="0"/>
              <a:pPr/>
              <a:t>5/15/18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0160D-D81A-4A44-9898-5167360091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036-83F6-7F45-9AB8-0F51BC3A7476}" type="datetimeFigureOut">
              <a:rPr lang="en-US" smtClean="0"/>
              <a:pPr/>
              <a:t>5/15/18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0160D-D81A-4A44-9898-5167360091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036-83F6-7F45-9AB8-0F51BC3A7476}" type="datetimeFigureOut">
              <a:rPr lang="en-US" smtClean="0"/>
              <a:pPr/>
              <a:t>5/15/18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0160D-D81A-4A44-9898-5167360091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036-83F6-7F45-9AB8-0F51BC3A7476}" type="datetimeFigureOut">
              <a:rPr lang="en-US" smtClean="0"/>
              <a:pPr/>
              <a:t>5/15/18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0160D-D81A-4A44-9898-5167360091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036-83F6-7F45-9AB8-0F51BC3A7476}" type="datetimeFigureOut">
              <a:rPr lang="en-US" smtClean="0"/>
              <a:pPr/>
              <a:t>5/15/18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0160D-D81A-4A44-9898-5167360091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036-83F6-7F45-9AB8-0F51BC3A7476}" type="datetimeFigureOut">
              <a:rPr lang="en-US" smtClean="0"/>
              <a:pPr/>
              <a:t>5/15/18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0160D-D81A-4A44-9898-5167360091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036-83F6-7F45-9AB8-0F51BC3A7476}" type="datetimeFigureOut">
              <a:rPr lang="en-US" smtClean="0"/>
              <a:pPr/>
              <a:t>5/15/18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0160D-D81A-4A44-9898-5167360091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036-83F6-7F45-9AB8-0F51BC3A7476}" type="datetimeFigureOut">
              <a:rPr lang="en-US" smtClean="0"/>
              <a:pPr/>
              <a:t>5/15/18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0160D-D81A-4A44-9898-5167360091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036-83F6-7F45-9AB8-0F51BC3A7476}" type="datetimeFigureOut">
              <a:rPr lang="en-US" smtClean="0"/>
              <a:pPr/>
              <a:t>5/15/18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0160D-D81A-4A44-9898-5167360091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43036-83F6-7F45-9AB8-0F51BC3A7476}" type="datetimeFigureOut">
              <a:rPr lang="en-US" smtClean="0"/>
              <a:pPr/>
              <a:t>5/15/18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0160D-D81A-4A44-9898-5167360091B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ommunity.vcu.edu/media/community-engagement/pdfs/about-us/CER-Definitions-Updated-8-28-13.pdf" TargetMode="External"/><Relationship Id="rId3" Type="http://schemas.openxmlformats.org/officeDocument/2006/relationships/hyperlink" Target="http://www.compact.org/initiatives/trucen/trucen-toolkit/)" TargetMode="External"/><Relationship Id="rId7" Type="http://schemas.openxmlformats.org/officeDocument/2006/relationships/hyperlink" Target="http://www.thechangingfaculty.org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choe.coe.uga.edu/" TargetMode="External"/><Relationship Id="rId5" Type="http://schemas.openxmlformats.org/officeDocument/2006/relationships/hyperlink" Target="http://depts.washington.edu/ccph/pdf_files/CES_RPT_Package.pdf" TargetMode="External"/><Relationship Id="rId4" Type="http://schemas.openxmlformats.org/officeDocument/2006/relationships/hyperlink" Target="http://www.capitalregioncollaborative.com/indicators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0C6CCB-4B63-4144-BB83-EA773B02C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429000"/>
            <a:ext cx="7772400" cy="2209800"/>
          </a:xfrm>
          <a:solidFill>
            <a:schemeClr val="tx1"/>
          </a:solidFill>
        </p:spPr>
        <p:txBody>
          <a:bodyPr>
            <a:no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21</a:t>
            </a:r>
            <a:r>
              <a:rPr lang="en-US" sz="2800" baseline="30000" dirty="0">
                <a:solidFill>
                  <a:schemeClr val="bg1"/>
                </a:solidFill>
              </a:rPr>
              <a:t>st</a:t>
            </a:r>
            <a:r>
              <a:rPr lang="en-US" sz="2800" dirty="0">
                <a:solidFill>
                  <a:schemeClr val="bg1"/>
                </a:solidFill>
              </a:rPr>
              <a:t> Century Community Engagement</a:t>
            </a: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 in Higher Education</a:t>
            </a:r>
            <a:br>
              <a:rPr lang="en-US" sz="2800" dirty="0">
                <a:solidFill>
                  <a:schemeClr val="bg1"/>
                </a:solidFill>
              </a:rPr>
            </a:b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May 15, 2018</a:t>
            </a:r>
            <a:br>
              <a:rPr lang="en-US" sz="2800" dirty="0">
                <a:solidFill>
                  <a:schemeClr val="bg1"/>
                </a:solidFill>
              </a:rPr>
            </a:b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953000" y="5943600"/>
            <a:ext cx="3962400" cy="746125"/>
          </a:xfrm>
        </p:spPr>
        <p:txBody>
          <a:bodyPr/>
          <a:lstStyle/>
          <a:p>
            <a:pPr algn="l"/>
            <a:r>
              <a:rPr lang="en-US" sz="1600" dirty="0"/>
              <a:t>Jen Early, RN, MSHA, Doctoral Candidate</a:t>
            </a:r>
            <a:br>
              <a:rPr lang="en-US" sz="1600" dirty="0"/>
            </a:br>
            <a:r>
              <a:rPr lang="en-US" sz="1600" dirty="0"/>
              <a:t>Director of Community-Engaged Research,</a:t>
            </a:r>
          </a:p>
          <a:p>
            <a:pPr algn="l"/>
            <a:r>
              <a:rPr lang="en-US" sz="1600" dirty="0"/>
              <a:t>Division of Community Engagement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6472" y="996521"/>
            <a:ext cx="59356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Not Your Grandfather’s  Professoriate!</a:t>
            </a:r>
          </a:p>
        </p:txBody>
      </p:sp>
      <p:pic>
        <p:nvPicPr>
          <p:cNvPr id="3" name="Picture 2" descr="old professo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953318"/>
            <a:ext cx="1809993" cy="1852749"/>
          </a:xfrm>
          <a:prstGeom prst="rect">
            <a:avLst/>
          </a:prstGeom>
        </p:spPr>
      </p:pic>
      <p:pic>
        <p:nvPicPr>
          <p:cNvPr id="5" name="Picture 4" descr="Dan Car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5083236"/>
            <a:ext cx="2562974" cy="1567089"/>
          </a:xfrm>
          <a:prstGeom prst="rect">
            <a:avLst/>
          </a:prstGeom>
        </p:spPr>
      </p:pic>
      <p:pic>
        <p:nvPicPr>
          <p:cNvPr id="6" name="Picture 5" descr="Meghan Gogh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993" y="5083236"/>
            <a:ext cx="2219481" cy="1625770"/>
          </a:xfrm>
          <a:prstGeom prst="rect">
            <a:avLst/>
          </a:prstGeom>
        </p:spPr>
      </p:pic>
      <p:pic>
        <p:nvPicPr>
          <p:cNvPr id="8" name="Picture 7" descr="footprints on the james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05" y="5029200"/>
            <a:ext cx="2882000" cy="16211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8600" y="2973961"/>
            <a:ext cx="4038600" cy="102833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i="1" dirty="0"/>
              <a:t>Gen </a:t>
            </a:r>
            <a:r>
              <a:rPr lang="en-US" i="1" dirty="0" err="1"/>
              <a:t>Xers</a:t>
            </a:r>
            <a:r>
              <a:rPr lang="en-US" i="1" dirty="0"/>
              <a:t> </a:t>
            </a:r>
            <a:r>
              <a:rPr lang="en-US" sz="1600" dirty="0"/>
              <a:t>(</a:t>
            </a:r>
            <a:r>
              <a:rPr lang="en-US" sz="1400" dirty="0"/>
              <a:t>born 1961-1979) 36-54 </a:t>
            </a:r>
            <a:r>
              <a:rPr lang="en-US" sz="1400" dirty="0" err="1"/>
              <a:t>yrs</a:t>
            </a:r>
            <a:r>
              <a:rPr lang="en-US" sz="1400" dirty="0"/>
              <a:t> old; ≈40% of work force; strives for work-life balance, work smarter/not longer, skeptical, self-reliant, pragmatic, flexible, values time.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05224" y="2973961"/>
            <a:ext cx="4246517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i="1" dirty="0" err="1"/>
              <a:t>Millenials</a:t>
            </a:r>
            <a:r>
              <a:rPr lang="en-US" dirty="0"/>
              <a:t> </a:t>
            </a:r>
            <a:r>
              <a:rPr lang="en-US" sz="1400" dirty="0"/>
              <a:t>(born 1977-1998) 17-38 </a:t>
            </a:r>
            <a:r>
              <a:rPr lang="en-US" sz="1400" dirty="0" err="1"/>
              <a:t>yrs</a:t>
            </a:r>
            <a:r>
              <a:rPr lang="en-US" sz="1400" dirty="0"/>
              <a:t> old, ≈10% of work force; ambitious, tenacious, entrepreneurial, optimistic, sociable, want immediate results, values individuality.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71963" y="1605739"/>
            <a:ext cx="6684632" cy="1200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i="1" dirty="0"/>
              <a:t>Traditionalists:</a:t>
            </a:r>
            <a:r>
              <a:rPr lang="en-US" dirty="0"/>
              <a:t> </a:t>
            </a:r>
            <a:r>
              <a:rPr lang="en-US" sz="1400" dirty="0"/>
              <a:t>(born 1900 – 1945) </a:t>
            </a:r>
            <a:r>
              <a:rPr lang="en-US" sz="1400" u="sng" dirty="0"/>
              <a:t>&gt;</a:t>
            </a:r>
            <a:r>
              <a:rPr lang="en-US" sz="1400" dirty="0"/>
              <a:t>70 </a:t>
            </a:r>
            <a:r>
              <a:rPr lang="en-US" sz="1400" dirty="0" err="1"/>
              <a:t>yrs</a:t>
            </a:r>
            <a:r>
              <a:rPr lang="en-US" sz="1400" dirty="0"/>
              <a:t> old; ≈5% of work force; respect authority, hard work, company first, pay your dues, values family/community.</a:t>
            </a:r>
          </a:p>
          <a:p>
            <a:endParaRPr lang="en-US" sz="800" dirty="0"/>
          </a:p>
          <a:p>
            <a:r>
              <a:rPr lang="en-US" i="1" dirty="0"/>
              <a:t>Boomers:</a:t>
            </a:r>
            <a:r>
              <a:rPr lang="en-US" dirty="0"/>
              <a:t> </a:t>
            </a:r>
            <a:r>
              <a:rPr lang="en-US" sz="1400" dirty="0"/>
              <a:t>(born 1946-1960) 55-69 </a:t>
            </a:r>
            <a:r>
              <a:rPr lang="en-US" sz="1400" dirty="0" err="1"/>
              <a:t>yrs</a:t>
            </a:r>
            <a:r>
              <a:rPr lang="en-US" sz="1400" dirty="0"/>
              <a:t> old; ≈45% of work force; workaholic; idealistic, competitive, multi-</a:t>
            </a:r>
            <a:r>
              <a:rPr lang="en-US" sz="1400" dirty="0" err="1"/>
              <a:t>taskers</a:t>
            </a:r>
            <a:r>
              <a:rPr lang="en-US" sz="1400" dirty="0"/>
              <a:t>, optimistic; values success.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542675" y="4768622"/>
            <a:ext cx="324928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/>
              <a:t>http://</a:t>
            </a:r>
            <a:r>
              <a:rPr lang="en-US" sz="900" dirty="0" err="1"/>
              <a:t>www.wmfc.org</a:t>
            </a:r>
            <a:r>
              <a:rPr lang="en-US" sz="900" dirty="0"/>
              <a:t>/uploads/</a:t>
            </a:r>
            <a:r>
              <a:rPr lang="en-US" sz="900" dirty="0" err="1"/>
              <a:t>GenerationalDifferencesChart.pdf</a:t>
            </a:r>
            <a:endParaRPr lang="en-US" sz="900" dirty="0"/>
          </a:p>
        </p:txBody>
      </p:sp>
      <p:sp>
        <p:nvSpPr>
          <p:cNvPr id="15" name="TextBox 14"/>
          <p:cNvSpPr txBox="1"/>
          <p:nvPr/>
        </p:nvSpPr>
        <p:spPr>
          <a:xfrm>
            <a:off x="537489" y="4073406"/>
            <a:ext cx="8335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BE17"/>
                </a:solidFill>
              </a:rPr>
              <a:t>A sea change in the workplace is underway! </a:t>
            </a:r>
          </a:p>
          <a:p>
            <a:pPr algn="ctr"/>
            <a:r>
              <a:rPr lang="en-US" sz="2000" b="1" dirty="0">
                <a:solidFill>
                  <a:srgbClr val="FFBE17"/>
                </a:solidFill>
              </a:rPr>
              <a:t>For the next 15 years, Boomers will be turning 65 at a rate of 10,000/day.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-4011" y="116825"/>
            <a:ext cx="9144000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BC00"/>
                </a:solidFill>
                <a:latin typeface="Arial Narrow" panose="020B0606020202030204" pitchFamily="34" charset="0"/>
              </a:rPr>
              <a:t>Historic Moment in Higher Ed</a:t>
            </a:r>
          </a:p>
        </p:txBody>
      </p:sp>
    </p:spTree>
    <p:extLst>
      <p:ext uri="{BB962C8B-B14F-4D97-AF65-F5344CB8AC3E}">
        <p14:creationId xmlns:p14="http://schemas.microsoft.com/office/powerpoint/2010/main" val="5280596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5715000"/>
            <a:ext cx="9144000" cy="365125"/>
          </a:xfrm>
        </p:spPr>
        <p:txBody>
          <a:bodyPr/>
          <a:lstStyle/>
          <a:p>
            <a:r>
              <a:rPr lang="en-US" dirty="0"/>
              <a:t>(c) Barbara A. Holland March 2016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81000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BC00"/>
                </a:solidFill>
                <a:latin typeface="Arial Narrow" panose="020B0606020202030204" pitchFamily="34" charset="0"/>
              </a:rPr>
              <a:t>VCU’s Faculty by Generation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327022"/>
              </p:ext>
            </p:extLst>
          </p:nvPr>
        </p:nvGraphicFramePr>
        <p:xfrm>
          <a:off x="914402" y="1447800"/>
          <a:ext cx="7391398" cy="37814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98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84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88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87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87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 fontAlgn="b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Arial Narrow"/>
                          <a:cs typeface="Arial Narrow"/>
                        </a:rPr>
                        <a:t>Tenure Status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  <a:latin typeface="Arial Narrow"/>
                          <a:cs typeface="Arial Narrow"/>
                        </a:rPr>
                        <a:t> 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ctr" fontAlgn="b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  <a:latin typeface="Arial Narrow"/>
                          <a:cs typeface="Arial Narrow"/>
                        </a:rPr>
                        <a:t>Ineligible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Arial Narrow"/>
                          <a:cs typeface="Arial Narrow"/>
                        </a:rPr>
                        <a:t>Tenure Track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Arial Narrow"/>
                          <a:cs typeface="Arial Narrow"/>
                        </a:rPr>
                        <a:t>Tenured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  <a:latin typeface="Arial Narrow"/>
                          <a:cs typeface="Arial Narrow"/>
                        </a:rPr>
                        <a:t>Unknown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  <a:latin typeface="Arial Narrow"/>
                          <a:cs typeface="Arial Narrow"/>
                        </a:rPr>
                        <a:t>Total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  <a:latin typeface="Arial Narrow"/>
                          <a:cs typeface="Arial Narrow"/>
                        </a:rPr>
                        <a:t>Generation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Arial Narrow"/>
                          <a:cs typeface="Arial Narrow"/>
                        </a:rPr>
                        <a:t> 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Arial Narrow"/>
                          <a:cs typeface="Arial Narrow"/>
                        </a:rPr>
                        <a:t> 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Arial Narrow"/>
                          <a:cs typeface="Arial Narrow"/>
                        </a:rPr>
                        <a:t> 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Arial Narrow"/>
                          <a:cs typeface="Arial Narrow"/>
                        </a:rPr>
                        <a:t> 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  <a:latin typeface="Arial Narrow"/>
                          <a:cs typeface="Arial Narrow"/>
                        </a:rPr>
                        <a:t> 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  <a:latin typeface="Arial Narrow"/>
                          <a:cs typeface="Arial Narrow"/>
                        </a:rPr>
                        <a:t>1944 or Before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  <a:latin typeface="Arial Narrow"/>
                          <a:cs typeface="Arial Narrow"/>
                        </a:rPr>
                        <a:t>10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Arial Narrow"/>
                          <a:cs typeface="Arial Narrow"/>
                        </a:rPr>
                        <a:t> 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Arial Narrow"/>
                          <a:cs typeface="Arial Narrow"/>
                        </a:rPr>
                        <a:t>29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Arial Narrow"/>
                          <a:cs typeface="Arial Narrow"/>
                        </a:rPr>
                        <a:t> 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  <a:latin typeface="Arial Narrow"/>
                          <a:cs typeface="Arial Narrow"/>
                        </a:rPr>
                        <a:t>39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  <a:latin typeface="Arial Narrow"/>
                          <a:cs typeface="Arial Narrow"/>
                        </a:rPr>
                        <a:t>1945-1964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  <a:latin typeface="Arial Narrow"/>
                          <a:cs typeface="Arial Narrow"/>
                        </a:rPr>
                        <a:t>487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  <a:latin typeface="Arial Narrow"/>
                          <a:cs typeface="Arial Narrow"/>
                        </a:rPr>
                        <a:t>38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Arial Narrow"/>
                          <a:cs typeface="Arial Narrow"/>
                        </a:rPr>
                        <a:t>455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Arial Narrow"/>
                          <a:cs typeface="Arial Narrow"/>
                        </a:rPr>
                        <a:t>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Arial Narrow"/>
                          <a:cs typeface="Arial Narrow"/>
                        </a:rPr>
                        <a:t>984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  <a:latin typeface="Arial Narrow"/>
                          <a:cs typeface="Arial Narrow"/>
                        </a:rPr>
                        <a:t>1965-1980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Arial Narrow"/>
                          <a:cs typeface="Arial Narrow"/>
                        </a:rPr>
                        <a:t>710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  <a:latin typeface="Arial Narrow"/>
                          <a:cs typeface="Arial Narrow"/>
                        </a:rPr>
                        <a:t>189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  <a:latin typeface="Arial Narrow"/>
                          <a:cs typeface="Arial Narrow"/>
                        </a:rPr>
                        <a:t>188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Arial Narrow"/>
                          <a:cs typeface="Arial Narrow"/>
                        </a:rPr>
                        <a:t>13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Arial Narrow"/>
                          <a:cs typeface="Arial Narrow"/>
                        </a:rPr>
                        <a:t>1100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  <a:latin typeface="Arial Narrow"/>
                          <a:cs typeface="Arial Narrow"/>
                        </a:rPr>
                        <a:t>1981-1995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  <a:latin typeface="Arial Narrow"/>
                          <a:cs typeface="Arial Narrow"/>
                        </a:rPr>
                        <a:t>148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  <a:latin typeface="Arial Narrow"/>
                          <a:cs typeface="Arial Narrow"/>
                        </a:rPr>
                        <a:t>35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  <a:latin typeface="Arial Narrow"/>
                          <a:cs typeface="Arial Narrow"/>
                        </a:rPr>
                        <a:t>30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Arial Narrow"/>
                          <a:cs typeface="Arial Narrow"/>
                        </a:rPr>
                        <a:t>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Arial Narrow"/>
                          <a:cs typeface="Arial Narrow"/>
                        </a:rPr>
                        <a:t>218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  <a:latin typeface="Arial Narrow"/>
                          <a:cs typeface="Arial Narrow"/>
                        </a:rPr>
                        <a:t>Total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  <a:latin typeface="Arial Narrow"/>
                          <a:cs typeface="Arial Narrow"/>
                        </a:rPr>
                        <a:t>1355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  <a:latin typeface="Arial Narrow"/>
                          <a:cs typeface="Arial Narrow"/>
                        </a:rPr>
                        <a:t>262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  <a:latin typeface="Arial Narrow"/>
                          <a:cs typeface="Arial Narrow"/>
                        </a:rPr>
                        <a:t>702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  <a:latin typeface="Arial Narrow"/>
                          <a:cs typeface="Arial Narrow"/>
                        </a:rPr>
                        <a:t>22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Arial Narrow"/>
                          <a:cs typeface="Arial Narrow"/>
                        </a:rPr>
                        <a:t>2341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543800" y="5701811"/>
            <a:ext cx="14194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 Narrow"/>
                <a:cs typeface="Arial Narrow"/>
              </a:rPr>
              <a:t>*as of March 10, 2015</a:t>
            </a:r>
          </a:p>
        </p:txBody>
      </p:sp>
    </p:spTree>
    <p:extLst>
      <p:ext uri="{BB962C8B-B14F-4D97-AF65-F5344CB8AC3E}">
        <p14:creationId xmlns:p14="http://schemas.microsoft.com/office/powerpoint/2010/main" val="29034363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5715000"/>
            <a:ext cx="9144000" cy="365125"/>
          </a:xfrm>
        </p:spPr>
        <p:txBody>
          <a:bodyPr/>
          <a:lstStyle/>
          <a:p>
            <a:r>
              <a:rPr lang="en-US" dirty="0"/>
              <a:t>(c) Barbara A. Holland March 2016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81000"/>
            <a:ext cx="9144000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BC00"/>
                </a:solidFill>
                <a:latin typeface="Arial Narrow" panose="020B0606020202030204" pitchFamily="34" charset="0"/>
              </a:rPr>
              <a:t>New Directions for Higher Ed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1500" y="1295400"/>
            <a:ext cx="8001000" cy="4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9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AU" sz="2400" dirty="0">
                <a:solidFill>
                  <a:srgbClr val="000000"/>
                </a:solidFill>
                <a:latin typeface="Arial Narrow" panose="020B0606020202030204" pitchFamily="34" charset="0"/>
              </a:rPr>
              <a:t>Take a more </a:t>
            </a:r>
            <a:r>
              <a:rPr lang="en-AU" sz="2400" b="1" dirty="0">
                <a:solidFill>
                  <a:srgbClr val="000000"/>
                </a:solidFill>
                <a:latin typeface="Arial Narrow" panose="020B0606020202030204" pitchFamily="34" charset="0"/>
              </a:rPr>
              <a:t>integrated view </a:t>
            </a:r>
            <a:r>
              <a:rPr lang="en-AU" sz="2400" dirty="0">
                <a:solidFill>
                  <a:srgbClr val="000000"/>
                </a:solidFill>
                <a:latin typeface="Arial Narrow" panose="020B0606020202030204" pitchFamily="34" charset="0"/>
              </a:rPr>
              <a:t>of teaching, learning and research/creative expression; student success.  </a:t>
            </a:r>
          </a:p>
          <a:p>
            <a:pPr marL="342900" indent="-342900">
              <a:lnSpc>
                <a:spcPct val="9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AU" sz="2400" b="1" dirty="0">
                <a:solidFill>
                  <a:srgbClr val="000000"/>
                </a:solidFill>
                <a:latin typeface="Arial Narrow" panose="020B0606020202030204" pitchFamily="34" charset="0"/>
              </a:rPr>
              <a:t>Broadened view of impact </a:t>
            </a:r>
            <a:r>
              <a:rPr lang="en-AU" sz="2400" dirty="0">
                <a:solidFill>
                  <a:srgbClr val="000000"/>
                </a:solidFill>
                <a:latin typeface="Arial Narrow" panose="020B0606020202030204" pitchFamily="34" charset="0"/>
              </a:rPr>
              <a:t>and knowledge dissemination; restore higher education as a valued resource.</a:t>
            </a:r>
          </a:p>
          <a:p>
            <a:pPr marL="342900" indent="-342900">
              <a:lnSpc>
                <a:spcPct val="9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AU" sz="2400" b="1" dirty="0">
                <a:solidFill>
                  <a:srgbClr val="000000"/>
                </a:solidFill>
                <a:latin typeface="Arial Narrow" panose="020B0606020202030204" pitchFamily="34" charset="0"/>
              </a:rPr>
              <a:t>Diversified sources of revenue </a:t>
            </a:r>
            <a:r>
              <a:rPr lang="en-AU" sz="2400" dirty="0">
                <a:solidFill>
                  <a:srgbClr val="000000"/>
                </a:solidFill>
                <a:latin typeface="Arial Narrow" panose="020B0606020202030204" pitchFamily="34" charset="0"/>
              </a:rPr>
              <a:t>through partnerships with other sectors; intensify our public purpose.</a:t>
            </a:r>
          </a:p>
          <a:p>
            <a:pPr marL="342900" indent="-342900">
              <a:lnSpc>
                <a:spcPct val="9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AU" sz="2400" dirty="0">
                <a:solidFill>
                  <a:srgbClr val="000000"/>
                </a:solidFill>
                <a:latin typeface="Arial Narrow" panose="020B0606020202030204" pitchFamily="34" charset="0"/>
              </a:rPr>
              <a:t>Develop a </a:t>
            </a:r>
            <a:r>
              <a:rPr lang="en-AU" sz="2400" b="1" dirty="0">
                <a:solidFill>
                  <a:srgbClr val="000000"/>
                </a:solidFill>
                <a:latin typeface="Arial Narrow" panose="020B0606020202030204" pitchFamily="34" charset="0"/>
              </a:rPr>
              <a:t>more inclusive &amp; equitable workplace culture.</a:t>
            </a:r>
          </a:p>
          <a:p>
            <a:pPr marL="342900" indent="-342900">
              <a:lnSpc>
                <a:spcPct val="9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AU" sz="2400" dirty="0">
                <a:solidFill>
                  <a:srgbClr val="000000"/>
                </a:solidFill>
                <a:latin typeface="Arial Narrow" panose="020B0606020202030204" pitchFamily="34" charset="0"/>
              </a:rPr>
              <a:t>Increase capacity for </a:t>
            </a:r>
            <a:r>
              <a:rPr lang="en-AU" sz="2400" b="1" dirty="0">
                <a:solidFill>
                  <a:srgbClr val="000000"/>
                </a:solidFill>
                <a:latin typeface="Arial Narrow" panose="020B0606020202030204" pitchFamily="34" charset="0"/>
              </a:rPr>
              <a:t>more interdisciplinary work </a:t>
            </a:r>
            <a:r>
              <a:rPr lang="en-AU" sz="2400" dirty="0">
                <a:solidFill>
                  <a:srgbClr val="000000"/>
                </a:solidFill>
                <a:latin typeface="Arial Narrow" panose="020B0606020202030204" pitchFamily="34" charset="0"/>
              </a:rPr>
              <a:t>– The “Grand Challenges” are nuanced  &amp; complex.</a:t>
            </a:r>
          </a:p>
          <a:p>
            <a:pPr marL="342900" indent="-342900">
              <a:lnSpc>
                <a:spcPct val="9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AU" sz="2400" dirty="0">
                <a:solidFill>
                  <a:srgbClr val="000000"/>
                </a:solidFill>
                <a:latin typeface="Arial Narrow" panose="020B0606020202030204" pitchFamily="34" charset="0"/>
              </a:rPr>
              <a:t>Learn to see the university as a </a:t>
            </a:r>
            <a:r>
              <a:rPr lang="en-AU" sz="2400" b="1" dirty="0">
                <a:solidFill>
                  <a:srgbClr val="000000"/>
                </a:solidFill>
                <a:latin typeface="Arial Narrow" panose="020B0606020202030204" pitchFamily="34" charset="0"/>
              </a:rPr>
              <a:t>collective enterprise</a:t>
            </a:r>
            <a:r>
              <a:rPr lang="en-AU" sz="2400" dirty="0">
                <a:solidFill>
                  <a:srgbClr val="000000"/>
                </a:solidFill>
                <a:latin typeface="Arial Narrow" panose="020B0606020202030204" pitchFamily="34" charset="0"/>
              </a:rPr>
              <a:t>, not just a sum of individual parts.</a:t>
            </a:r>
          </a:p>
        </p:txBody>
      </p:sp>
    </p:spTree>
    <p:extLst>
      <p:ext uri="{BB962C8B-B14F-4D97-AF65-F5344CB8AC3E}">
        <p14:creationId xmlns:p14="http://schemas.microsoft.com/office/powerpoint/2010/main" val="1543634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5715000"/>
            <a:ext cx="9144000" cy="365125"/>
          </a:xfrm>
        </p:spPr>
        <p:txBody>
          <a:bodyPr/>
          <a:lstStyle/>
          <a:p>
            <a:r>
              <a:rPr lang="en-US" dirty="0"/>
              <a:t>(c) Barbara A. Holland March 2016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81000"/>
            <a:ext cx="9144000" cy="70788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BC00"/>
                </a:solidFill>
                <a:latin typeface="Arial Narrow" panose="020B0606020202030204" pitchFamily="34" charset="0"/>
              </a:rPr>
              <a:t>What is Community Engagement?</a:t>
            </a:r>
          </a:p>
        </p:txBody>
      </p:sp>
      <p:sp>
        <p:nvSpPr>
          <p:cNvPr id="10" name="Rectangle 9"/>
          <p:cNvSpPr/>
          <p:nvPr/>
        </p:nvSpPr>
        <p:spPr>
          <a:xfrm>
            <a:off x="571500" y="1524000"/>
            <a:ext cx="8001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3600" b="1" dirty="0">
                <a:latin typeface="Arial Narrow" panose="020B0606020202030204" pitchFamily="34" charset="0"/>
              </a:rPr>
              <a:t>Community Engagement </a:t>
            </a:r>
            <a:r>
              <a:rPr lang="en-US" sz="3600" dirty="0">
                <a:latin typeface="Arial Narrow" panose="020B0606020202030204" pitchFamily="34" charset="0"/>
              </a:rPr>
              <a:t>describes the collaboration between higher education institutions and their larger communities [local, national, global] for the </a:t>
            </a:r>
            <a:r>
              <a:rPr lang="en-US" sz="3600" b="1" i="1" dirty="0">
                <a:solidFill>
                  <a:srgbClr val="768692"/>
                </a:solidFill>
                <a:latin typeface="Arial Narrow" panose="020B0606020202030204" pitchFamily="34" charset="0"/>
              </a:rPr>
              <a:t>mutually</a:t>
            </a:r>
            <a:r>
              <a:rPr lang="en-US" sz="3600" b="1" dirty="0">
                <a:solidFill>
                  <a:srgbClr val="768692"/>
                </a:solidFill>
                <a:latin typeface="Arial Narrow" panose="020B0606020202030204" pitchFamily="34" charset="0"/>
              </a:rPr>
              <a:t> </a:t>
            </a:r>
            <a:r>
              <a:rPr lang="en-US" sz="3600" b="1" i="1" dirty="0">
                <a:solidFill>
                  <a:srgbClr val="768692"/>
                </a:solidFill>
                <a:latin typeface="Arial Narrow" panose="020B0606020202030204" pitchFamily="34" charset="0"/>
              </a:rPr>
              <a:t>beneficial</a:t>
            </a:r>
            <a:r>
              <a:rPr lang="en-US" sz="3600" dirty="0">
                <a:solidFill>
                  <a:srgbClr val="969491"/>
                </a:solidFill>
                <a:latin typeface="Arial Narrow" panose="020B0606020202030204" pitchFamily="34" charset="0"/>
              </a:rPr>
              <a:t> </a:t>
            </a:r>
            <a:r>
              <a:rPr lang="en-US" sz="3600" b="1" i="1" dirty="0">
                <a:solidFill>
                  <a:srgbClr val="63573D"/>
                </a:solidFill>
                <a:latin typeface="Arial Narrow" panose="020B0606020202030204" pitchFamily="34" charset="0"/>
              </a:rPr>
              <a:t>exchange of knowledge </a:t>
            </a:r>
            <a:r>
              <a:rPr lang="en-US" sz="3600" dirty="0">
                <a:latin typeface="Arial Narrow" panose="020B0606020202030204" pitchFamily="34" charset="0"/>
              </a:rPr>
              <a:t>and resources in a context of </a:t>
            </a:r>
            <a:r>
              <a:rPr lang="en-US" sz="3600" b="1" i="1" dirty="0">
                <a:solidFill>
                  <a:srgbClr val="69B3E7"/>
                </a:solidFill>
                <a:latin typeface="Arial Narrow" panose="020B0606020202030204" pitchFamily="34" charset="0"/>
              </a:rPr>
              <a:t>partnership</a:t>
            </a:r>
            <a:r>
              <a:rPr lang="en-US" sz="3600" dirty="0">
                <a:latin typeface="Arial Narrow" panose="020B0606020202030204" pitchFamily="34" charset="0"/>
              </a:rPr>
              <a:t> and </a:t>
            </a:r>
            <a:r>
              <a:rPr lang="en-US" sz="3600" b="1" i="1" dirty="0">
                <a:solidFill>
                  <a:srgbClr val="6BCABA"/>
                </a:solidFill>
                <a:latin typeface="Arial Narrow" panose="020B0606020202030204" pitchFamily="34" charset="0"/>
              </a:rPr>
              <a:t>reciprocity</a:t>
            </a:r>
            <a:r>
              <a:rPr lang="en-US" sz="3600" b="1" i="1" dirty="0">
                <a:latin typeface="Arial Narrow" panose="020B0606020202030204" pitchFamily="34" charset="0"/>
              </a:rPr>
              <a:t>.</a:t>
            </a:r>
            <a:endParaRPr lang="en-AU" sz="1600" u="sng" dirty="0">
              <a:latin typeface="Arial Narrow" panose="020B0606020202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328712" y="5029200"/>
            <a:ext cx="24865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dirty="0">
                <a:latin typeface="Arial Narrow" panose="020B0606020202030204" pitchFamily="34" charset="0"/>
              </a:rPr>
              <a:t>Carnegie Foundation, 2006</a:t>
            </a:r>
            <a:endParaRPr lang="en-AU" u="sng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837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5715000"/>
            <a:ext cx="9144000" cy="365125"/>
          </a:xfrm>
        </p:spPr>
        <p:txBody>
          <a:bodyPr/>
          <a:lstStyle/>
          <a:p>
            <a:r>
              <a:rPr lang="en-US" dirty="0"/>
              <a:t>(c) Barbara A. Holland March 2016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81000"/>
            <a:ext cx="9144000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BC00"/>
                </a:solidFill>
                <a:latin typeface="Arial Narrow" panose="020B0606020202030204" pitchFamily="34" charset="0"/>
              </a:rPr>
              <a:t>Engagement is a Method</a:t>
            </a:r>
          </a:p>
        </p:txBody>
      </p:sp>
      <p:sp>
        <p:nvSpPr>
          <p:cNvPr id="6" name="Rectangle 5"/>
          <p:cNvSpPr/>
          <p:nvPr/>
        </p:nvSpPr>
        <p:spPr>
          <a:xfrm>
            <a:off x="-76200" y="1247310"/>
            <a:ext cx="5562600" cy="470238"/>
          </a:xfrm>
          <a:prstGeom prst="rect">
            <a:avLst/>
          </a:prstGeom>
          <a:solidFill>
            <a:srgbClr val="FFBC00">
              <a:alpha val="25098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28600" y="1288530"/>
            <a:ext cx="5410200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en-AU" sz="2400" b="1" dirty="0">
                <a:latin typeface="Arial Narrow" panose="020B0606020202030204" pitchFamily="34" charset="0"/>
              </a:rPr>
              <a:t>Community Engagement is a VEHICLE… </a:t>
            </a:r>
            <a:endParaRPr lang="en-AU" sz="2400" b="1" i="1" dirty="0">
              <a:latin typeface="Arial Narrow" panose="020B0606020202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09600" y="2057400"/>
            <a:ext cx="8229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 Narrow" panose="020B0606020202030204" pitchFamily="34" charset="0"/>
              </a:rPr>
              <a:t>…a way of doing teaching, learning, and research/creative expression that involves “others” outside academia who have expertise, wisdom, insights and lived experience that equips them to contribute to the quality of our teaching and scholarly agendas.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05593" y="4114800"/>
            <a:ext cx="6629400" cy="1200329"/>
          </a:xfrm>
          <a:prstGeom prst="rect">
            <a:avLst/>
          </a:prstGeom>
          <a:solidFill>
            <a:srgbClr val="969491">
              <a:alpha val="25098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 Narrow" panose="020B0606020202030204" pitchFamily="34" charset="0"/>
              </a:rPr>
              <a:t>As a vehicle, community engagement is used in situations where it is the best fit for the question, problem, or learning goal. </a:t>
            </a:r>
          </a:p>
        </p:txBody>
      </p:sp>
    </p:spTree>
    <p:extLst>
      <p:ext uri="{BB962C8B-B14F-4D97-AF65-F5344CB8AC3E}">
        <p14:creationId xmlns:p14="http://schemas.microsoft.com/office/powerpoint/2010/main" val="20363869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5715000"/>
            <a:ext cx="9144000" cy="365125"/>
          </a:xfrm>
        </p:spPr>
        <p:txBody>
          <a:bodyPr/>
          <a:lstStyle/>
          <a:p>
            <a:r>
              <a:rPr lang="en-US" dirty="0"/>
              <a:t>(c) Barbara A. Holland March 2016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81000"/>
            <a:ext cx="9144000" cy="70788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BC00"/>
                </a:solidFill>
                <a:latin typeface="Arial Narrow" panose="020B0606020202030204" pitchFamily="34" charset="0"/>
              </a:rPr>
              <a:t>Other Terms = Different Meanings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31421" y="1497433"/>
            <a:ext cx="6324600" cy="42965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endParaRPr lang="en-AU" dirty="0">
              <a:latin typeface="Arial Narrow" panose="020B060602020203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AU" dirty="0">
                <a:latin typeface="Arial Narrow" panose="020B0606020202030204" pitchFamily="34" charset="0"/>
              </a:rPr>
              <a:t>Extension services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AU" dirty="0">
                <a:latin typeface="Arial Narrow" panose="020B0606020202030204" pitchFamily="34" charset="0"/>
              </a:rPr>
              <a:t>Public lectures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AU" dirty="0">
                <a:latin typeface="Arial Narrow" panose="020B0606020202030204" pitchFamily="34" charset="0"/>
              </a:rPr>
              <a:t>Community boards and other volunteering as VCU rep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AU" dirty="0">
                <a:latin typeface="Arial Narrow" panose="020B0606020202030204" pitchFamily="34" charset="0"/>
              </a:rPr>
              <a:t>Media interactions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AU" dirty="0">
                <a:latin typeface="Arial Narrow" panose="020B0606020202030204" pitchFamily="34" charset="0"/>
              </a:rPr>
              <a:t>Cultural and sports events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AU" dirty="0">
                <a:latin typeface="Arial Narrow" panose="020B0606020202030204" pitchFamily="34" charset="0"/>
              </a:rPr>
              <a:t>Free clinics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AU" dirty="0">
                <a:latin typeface="Arial Narrow" panose="020B0606020202030204" pitchFamily="34" charset="0"/>
              </a:rPr>
              <a:t>Adult and continuing education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AU" dirty="0">
                <a:latin typeface="Arial Narrow" panose="020B0606020202030204" pitchFamily="34" charset="0"/>
              </a:rPr>
              <a:t>Professional development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AU" dirty="0">
                <a:latin typeface="Arial Narrow" panose="020B0606020202030204" pitchFamily="34" charset="0"/>
              </a:rPr>
              <a:t>Facilities use</a:t>
            </a:r>
          </a:p>
          <a:p>
            <a:pPr lvl="1"/>
            <a:endParaRPr lang="en-AU" dirty="0">
              <a:latin typeface="Arial Narrow" panose="020B0606020202030204" pitchFamily="34" charset="0"/>
            </a:endParaRPr>
          </a:p>
          <a:p>
            <a:pPr>
              <a:lnSpc>
                <a:spcPct val="80000"/>
              </a:lnSpc>
            </a:pPr>
            <a:endParaRPr lang="en-AU" sz="2000" b="1" dirty="0">
              <a:latin typeface="Arial Narrow" panose="020B0606020202030204" pitchFamily="34" charset="0"/>
            </a:endParaRPr>
          </a:p>
          <a:p>
            <a:pPr>
              <a:lnSpc>
                <a:spcPct val="80000"/>
              </a:lnSpc>
            </a:pPr>
            <a:endParaRPr lang="en-AU" sz="2000" b="1" dirty="0">
              <a:latin typeface="Arial Narrow" panose="020B0606020202030204" pitchFamily="34" charset="0"/>
            </a:endParaRPr>
          </a:p>
          <a:p>
            <a:pPr marL="914400" lvl="1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AU" dirty="0">
                <a:latin typeface="Arial Narrow" panose="020B0606020202030204" pitchFamily="34" charset="0"/>
              </a:rPr>
              <a:t>…to campus</a:t>
            </a:r>
          </a:p>
          <a:p>
            <a:pPr marL="914400" lvl="1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AU" dirty="0">
                <a:latin typeface="Arial Narrow" panose="020B0606020202030204" pitchFamily="34" charset="0"/>
              </a:rPr>
              <a:t>...to discipline</a:t>
            </a:r>
          </a:p>
          <a:p>
            <a:pPr marL="914400" lvl="1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AU" dirty="0">
                <a:latin typeface="Arial Narrow" panose="020B0606020202030204" pitchFamily="34" charset="0"/>
              </a:rPr>
              <a:t>…to community as a volunteer</a:t>
            </a:r>
          </a:p>
        </p:txBody>
      </p:sp>
      <p:sp>
        <p:nvSpPr>
          <p:cNvPr id="6" name="Rectangle 5"/>
          <p:cNvSpPr/>
          <p:nvPr/>
        </p:nvSpPr>
        <p:spPr>
          <a:xfrm>
            <a:off x="-76200" y="1247310"/>
            <a:ext cx="3695700" cy="470238"/>
          </a:xfrm>
          <a:prstGeom prst="rect">
            <a:avLst/>
          </a:prstGeom>
          <a:solidFill>
            <a:srgbClr val="FFBC00">
              <a:alpha val="25098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28600" y="1288530"/>
            <a:ext cx="5410200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en-AU" sz="2400" b="1" dirty="0">
                <a:latin typeface="Arial Narrow" panose="020B0606020202030204" pitchFamily="34" charset="0"/>
              </a:rPr>
              <a:t>Public Service &amp;  Outreach</a:t>
            </a:r>
            <a:endParaRPr lang="en-AU" sz="2400" b="1" i="1" dirty="0">
              <a:latin typeface="Arial Narrow" panose="020B060602020203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-76200" y="4454580"/>
            <a:ext cx="2133600" cy="470238"/>
          </a:xfrm>
          <a:prstGeom prst="rect">
            <a:avLst/>
          </a:prstGeom>
          <a:solidFill>
            <a:srgbClr val="FFBC00">
              <a:alpha val="25098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09600" y="4495800"/>
            <a:ext cx="2743200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en-AU" sz="2400" b="1" dirty="0">
                <a:latin typeface="Arial Narrow" panose="020B0606020202030204" pitchFamily="34" charset="0"/>
              </a:rPr>
              <a:t>Service…</a:t>
            </a:r>
            <a:endParaRPr lang="en-AU" sz="2400" b="1" i="1" dirty="0">
              <a:latin typeface="Arial Narrow" panose="020B0606020202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53200" y="3352800"/>
            <a:ext cx="1995226" cy="923330"/>
          </a:xfrm>
          <a:prstGeom prst="rect">
            <a:avLst/>
          </a:prstGeom>
          <a:solidFill>
            <a:srgbClr val="DDCF5A">
              <a:alpha val="7059"/>
            </a:srgb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“for”, “in”, and “to”</a:t>
            </a:r>
          </a:p>
          <a:p>
            <a:r>
              <a:rPr lang="en-US" dirty="0"/>
              <a:t>               vs.</a:t>
            </a:r>
          </a:p>
          <a:p>
            <a:r>
              <a:rPr lang="en-US" dirty="0"/>
              <a:t>           “with”</a:t>
            </a:r>
          </a:p>
        </p:txBody>
      </p:sp>
    </p:spTree>
    <p:extLst>
      <p:ext uri="{BB962C8B-B14F-4D97-AF65-F5344CB8AC3E}">
        <p14:creationId xmlns:p14="http://schemas.microsoft.com/office/powerpoint/2010/main" val="42901103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5715000"/>
            <a:ext cx="9144000" cy="365125"/>
          </a:xfrm>
        </p:spPr>
        <p:txBody>
          <a:bodyPr/>
          <a:lstStyle/>
          <a:p>
            <a:r>
              <a:rPr lang="en-US" dirty="0"/>
              <a:t>(c) Barbara A. Holland March 2016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81000"/>
            <a:ext cx="9144000" cy="70788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BC00"/>
                </a:solidFill>
                <a:latin typeface="Arial Narrow" panose="020B0606020202030204" pitchFamily="34" charset="0"/>
              </a:rPr>
              <a:t>Engagement’s Defining Features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723900" y="1344573"/>
            <a:ext cx="7696200" cy="4227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9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AU" sz="2700" dirty="0">
                <a:latin typeface="Arial Narrow" panose="020B0606020202030204" pitchFamily="34" charset="0"/>
              </a:rPr>
              <a:t>Partnership</a:t>
            </a:r>
          </a:p>
          <a:p>
            <a:pPr marL="457200" indent="-4572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sz="2700" dirty="0">
                <a:latin typeface="Arial Narrow" panose="020B0606020202030204" pitchFamily="34" charset="0"/>
              </a:rPr>
              <a:t>Mutually beneficial goals</a:t>
            </a:r>
          </a:p>
          <a:p>
            <a:pPr marL="914400" lvl="1" indent="-4572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sz="2700" dirty="0">
                <a:latin typeface="Arial Narrow" panose="020B0606020202030204" pitchFamily="34" charset="0"/>
                <a:ea typeface="MS PGothic" pitchFamily="34" charset="-128"/>
              </a:rPr>
              <a:t>Addresses a community-identified need </a:t>
            </a:r>
          </a:p>
          <a:p>
            <a:pPr marL="914400" lvl="1" indent="-457200">
              <a:lnSpc>
                <a:spcPct val="9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AU" sz="2700" dirty="0">
                <a:latin typeface="Arial Narrow" panose="020B0606020202030204" pitchFamily="34" charset="0"/>
                <a:ea typeface="MS PGothic" pitchFamily="34" charset="-128"/>
              </a:rPr>
              <a:t>Through an intellectual activity of importance</a:t>
            </a:r>
          </a:p>
          <a:p>
            <a:pPr marL="457200" indent="-4572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sz="2700" dirty="0">
                <a:latin typeface="Arial Narrow" panose="020B0606020202030204" pitchFamily="34" charset="0"/>
              </a:rPr>
              <a:t>Reciprocity</a:t>
            </a:r>
          </a:p>
          <a:p>
            <a:pPr marL="914400" lvl="1" indent="-4572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sz="2700" dirty="0">
                <a:latin typeface="Arial Narrow" panose="020B0606020202030204" pitchFamily="34" charset="0"/>
                <a:ea typeface="MS PGothic" pitchFamily="34" charset="-128"/>
              </a:rPr>
              <a:t>Enhances community capacity</a:t>
            </a:r>
          </a:p>
          <a:p>
            <a:pPr marL="914400" lvl="1" indent="-457200">
              <a:lnSpc>
                <a:spcPct val="9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AU" sz="2700" dirty="0">
                <a:latin typeface="Arial Narrow" panose="020B0606020202030204" pitchFamily="34" charset="0"/>
                <a:ea typeface="MS PGothic" pitchFamily="34" charset="-128"/>
              </a:rPr>
              <a:t>Enhances student learning and/or research studies/creative expression</a:t>
            </a:r>
          </a:p>
          <a:p>
            <a:pPr marL="457200" indent="-4572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AU" sz="2700" dirty="0">
                <a:latin typeface="Arial Narrow" panose="020B0606020202030204" pitchFamily="34" charset="0"/>
              </a:rPr>
              <a:t>Knowledge exchange relationship – two-way</a:t>
            </a:r>
          </a:p>
        </p:txBody>
      </p:sp>
    </p:spTree>
    <p:extLst>
      <p:ext uri="{BB962C8B-B14F-4D97-AF65-F5344CB8AC3E}">
        <p14:creationId xmlns:p14="http://schemas.microsoft.com/office/powerpoint/2010/main" val="24784344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5715000"/>
            <a:ext cx="9144000" cy="365125"/>
          </a:xfrm>
        </p:spPr>
        <p:txBody>
          <a:bodyPr/>
          <a:lstStyle/>
          <a:p>
            <a:r>
              <a:rPr lang="en-US" dirty="0"/>
              <a:t>(c) Barbara A. Holland March 2016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81000"/>
            <a:ext cx="9144000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BC00"/>
                </a:solidFill>
                <a:latin typeface="Arial Narrow" panose="020B0606020202030204" pitchFamily="34" charset="0"/>
              </a:rPr>
              <a:t>Engagement as Connected Learning and Discovery</a:t>
            </a:r>
          </a:p>
        </p:txBody>
      </p:sp>
      <p:sp>
        <p:nvSpPr>
          <p:cNvPr id="10" name="Rectangle 9"/>
          <p:cNvSpPr/>
          <p:nvPr/>
        </p:nvSpPr>
        <p:spPr>
          <a:xfrm>
            <a:off x="228600" y="1524000"/>
            <a:ext cx="8458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  <a:cs typeface="Times New Roman" pitchFamily="18" charset="0"/>
              </a:rPr>
              <a:t>Interdependent knowledge relationships – The nexus of academic goals (teaching, learning, research) with </a:t>
            </a:r>
            <a:r>
              <a:rPr lang="en-US" sz="2800" b="1" dirty="0">
                <a:latin typeface="Arial Narrow" panose="020B0606020202030204" pitchFamily="34" charset="0"/>
                <a:cs typeface="Times New Roman" pitchFamily="18" charset="0"/>
              </a:rPr>
              <a:t>external</a:t>
            </a:r>
            <a:r>
              <a:rPr lang="en-US" sz="2800" dirty="0">
                <a:latin typeface="Arial Narrow" panose="020B0606020202030204" pitchFamily="34" charset="0"/>
                <a:cs typeface="Times New Roman" pitchFamily="18" charset="0"/>
              </a:rPr>
              <a:t> </a:t>
            </a:r>
            <a:r>
              <a:rPr lang="en-US" sz="2800" b="1" dirty="0">
                <a:latin typeface="Arial Narrow" panose="020B0606020202030204" pitchFamily="34" charset="0"/>
                <a:cs typeface="Times New Roman" pitchFamily="18" charset="0"/>
              </a:rPr>
              <a:t>expertise, assets, questions, and opportunities</a:t>
            </a:r>
            <a:r>
              <a:rPr lang="en-US" sz="2800" dirty="0">
                <a:latin typeface="Arial Narrow" panose="020B0606020202030204" pitchFamily="34" charset="0"/>
                <a:cs typeface="Times New Roman" pitchFamily="18" charset="0"/>
              </a:rPr>
              <a:t>.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  <a:cs typeface="Times New Roman" pitchFamily="18" charset="0"/>
              </a:rPr>
              <a:t>Students, community members, and faculty </a:t>
            </a:r>
            <a:r>
              <a:rPr lang="en-US" sz="2800" b="1" dirty="0">
                <a:latin typeface="Arial Narrow" panose="020B0606020202030204" pitchFamily="34" charset="0"/>
                <a:cs typeface="Times New Roman" pitchFamily="18" charset="0"/>
              </a:rPr>
              <a:t>work together </a:t>
            </a:r>
            <a:r>
              <a:rPr lang="en-US" sz="2800" dirty="0">
                <a:latin typeface="Arial Narrow" panose="020B0606020202030204" pitchFamily="34" charset="0"/>
                <a:cs typeface="Times New Roman" pitchFamily="18" charset="0"/>
              </a:rPr>
              <a:t>to learn, explore, discover.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  <a:cs typeface="Times New Roman" pitchFamily="18" charset="0"/>
              </a:rPr>
              <a:t>Includes </a:t>
            </a:r>
            <a:r>
              <a:rPr lang="en-US" sz="2800" b="1" dirty="0">
                <a:latin typeface="Arial Narrow" panose="020B0606020202030204" pitchFamily="34" charset="0"/>
                <a:cs typeface="Times New Roman" pitchFamily="18" charset="0"/>
              </a:rPr>
              <a:t>off-campus collaborators</a:t>
            </a:r>
            <a:r>
              <a:rPr lang="en-US" sz="2800" dirty="0">
                <a:latin typeface="Arial Narrow" panose="020B0606020202030204" pitchFamily="34" charset="0"/>
                <a:cs typeface="Times New Roman" pitchFamily="18" charset="0"/>
              </a:rPr>
              <a:t>-- business, industry, schools, government, NGOs, communities.</a:t>
            </a:r>
          </a:p>
        </p:txBody>
      </p:sp>
    </p:spTree>
    <p:extLst>
      <p:ext uri="{BB962C8B-B14F-4D97-AF65-F5344CB8AC3E}">
        <p14:creationId xmlns:p14="http://schemas.microsoft.com/office/powerpoint/2010/main" val="6706897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5715000"/>
            <a:ext cx="91440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81000"/>
            <a:ext cx="9144000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BC00"/>
                </a:solidFill>
                <a:latin typeface="Arial Narrow" panose="020B0606020202030204" pitchFamily="34" charset="0"/>
              </a:rPr>
              <a:t>UCLA Grand Challenges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2443" y="1134070"/>
            <a:ext cx="893911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b="1" dirty="0"/>
              <a:t>“It takes a unique approach.</a:t>
            </a:r>
            <a:r>
              <a:rPr lang="en-US" dirty="0"/>
              <a:t> UCLA Grand Challenges represent a new paradigm for university </a:t>
            </a:r>
          </a:p>
          <a:p>
            <a:pPr fontAlgn="base"/>
            <a:r>
              <a:rPr lang="en-US" dirty="0"/>
              <a:t>research. This new approach involves building a team, creating partnerships across sectors, </a:t>
            </a:r>
          </a:p>
          <a:p>
            <a:pPr fontAlgn="base"/>
            <a:r>
              <a:rPr lang="en-US" dirty="0"/>
              <a:t>facilitating collaboration, soliciting new perspectives, producing transformational work, </a:t>
            </a:r>
          </a:p>
          <a:p>
            <a:pPr fontAlgn="base"/>
            <a:r>
              <a:rPr lang="en-US" dirty="0"/>
              <a:t>evaluating and reporting on progress. Each Grand Challenge serves to align the creativity and </a:t>
            </a:r>
          </a:p>
          <a:p>
            <a:pPr fontAlgn="base"/>
            <a:r>
              <a:rPr lang="en-US" dirty="0"/>
              <a:t>talents of many around one ambitious goal.” </a:t>
            </a:r>
            <a:r>
              <a:rPr lang="en-US" b="1" dirty="0">
                <a:solidFill>
                  <a:srgbClr val="3575D7"/>
                </a:solidFill>
              </a:rPr>
              <a:t>http://</a:t>
            </a:r>
            <a:r>
              <a:rPr lang="en-US" b="1" dirty="0" err="1">
                <a:solidFill>
                  <a:srgbClr val="3575D7"/>
                </a:solidFill>
              </a:rPr>
              <a:t>grandchallenges.ucla.edu</a:t>
            </a:r>
            <a:r>
              <a:rPr lang="en-US" b="1" dirty="0">
                <a:solidFill>
                  <a:srgbClr val="3575D7"/>
                </a:solidFill>
              </a:rPr>
              <a:t>/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79693"/>
            <a:ext cx="9144000" cy="3314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3303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383E7-F29C-684E-9A06-6D470D2E2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UCLA Grand Challenges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91E9FFE1-3E9F-BF41-AA07-EF41B37E96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0" y="1295400"/>
            <a:ext cx="9088942" cy="5105400"/>
          </a:xfrm>
        </p:spPr>
      </p:pic>
    </p:spTree>
    <p:extLst>
      <p:ext uri="{BB962C8B-B14F-4D97-AF65-F5344CB8AC3E}">
        <p14:creationId xmlns:p14="http://schemas.microsoft.com/office/powerpoint/2010/main" val="2320711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81000"/>
            <a:ext cx="9144000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BC00"/>
                </a:solidFill>
                <a:latin typeface="Arial Narrow" panose="020B0606020202030204" pitchFamily="34" charset="0"/>
              </a:rPr>
              <a:t>A Time of Change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2590800"/>
            <a:ext cx="4114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endParaRPr lang="en-US" sz="3600" b="1" dirty="0">
              <a:latin typeface="Arial Narrow" panose="020B0606020202030204" pitchFamily="34" charset="0"/>
            </a:endParaRPr>
          </a:p>
          <a:p>
            <a:pPr algn="ctr"/>
            <a:r>
              <a:rPr lang="en-US" sz="3600" b="1" dirty="0">
                <a:latin typeface="Arial Narrow" panose="020B0606020202030204" pitchFamily="34" charset="0"/>
              </a:rPr>
              <a:t>Faces of Higher Education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B04361-72F5-8641-B0AB-EE144A9CFD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1600200"/>
            <a:ext cx="40195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4468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5715000"/>
            <a:ext cx="91440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81000"/>
            <a:ext cx="9144000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BC00"/>
                </a:solidFill>
                <a:latin typeface="Arial Narrow" panose="020B0606020202030204" pitchFamily="34" charset="0"/>
              </a:rPr>
              <a:t>Conversation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205153" y="1439047"/>
            <a:ext cx="88392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Arial Narrow" panose="020B0606020202030204" pitchFamily="34" charset="0"/>
              </a:rPr>
              <a:t>At your tables …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Arial Narrow" panose="020B0606020202030204" pitchFamily="34" charset="0"/>
              </a:rPr>
              <a:t>How might students be involved in an initiative like this?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Arial Narrow" panose="020B0606020202030204" pitchFamily="34" charset="0"/>
              </a:rPr>
              <a:t>How might community be involved in an initiative like this?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Arial Narrow" panose="020B0606020202030204" pitchFamily="34" charset="0"/>
              </a:rPr>
              <a:t>How might teaching/learning be involved in an initiative like this?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Arial Narrow" panose="020B0606020202030204" pitchFamily="34" charset="0"/>
              </a:rPr>
              <a:t>How might we ensure the partnerships are mutually-beneficial?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37689"/>
            <a:ext cx="9144000" cy="18049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9D1016C-F5E2-A44A-8A3F-5F753949AF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9208" y="1072682"/>
            <a:ext cx="2157010" cy="1213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5357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81000"/>
            <a:ext cx="9144000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BC00"/>
                </a:solidFill>
                <a:latin typeface="Arial Narrow" panose="020B0606020202030204" pitchFamily="34" charset="0"/>
              </a:rPr>
              <a:t>A Time of Change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5800" y="2514600"/>
            <a:ext cx="4114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endParaRPr lang="en-US" sz="3600" b="1" dirty="0">
              <a:latin typeface="Arial Narrow" panose="020B0606020202030204" pitchFamily="34" charset="0"/>
            </a:endParaRPr>
          </a:p>
          <a:p>
            <a:pPr algn="ctr"/>
            <a:r>
              <a:rPr lang="en-US" sz="3600" b="1" dirty="0">
                <a:latin typeface="Arial Narrow" panose="020B0606020202030204" pitchFamily="34" charset="0"/>
              </a:rPr>
              <a:t>What does Higher Education look like?</a:t>
            </a:r>
          </a:p>
        </p:txBody>
      </p:sp>
      <p:pic>
        <p:nvPicPr>
          <p:cNvPr id="7" name="Picture 2" descr="C:\Users\Owner\AppData\Local\Microsoft\Windows\Temporary Internet Files\Content.IE5\ZA1RY218\draw[1].gif">
            <a:extLst>
              <a:ext uri="{FF2B5EF4-FFF2-40B4-BE49-F238E27FC236}">
                <a16:creationId xmlns:a16="http://schemas.microsoft.com/office/drawing/2014/main" id="{6ADDDD59-B95A-4640-BD0F-38BAA977F8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676400"/>
            <a:ext cx="4152900" cy="415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36168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5715000"/>
            <a:ext cx="91440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81000"/>
            <a:ext cx="9144000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BC00"/>
                </a:solidFill>
                <a:latin typeface="Arial Narrow" panose="020B0606020202030204" pitchFamily="34" charset="0"/>
              </a:rPr>
              <a:t>Useful Resources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2400" y="965775"/>
            <a:ext cx="883920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</a:rPr>
              <a:t>Campus Compact/TRUCEN Research University Engaged Scholarship Toolkit (</a:t>
            </a:r>
            <a:r>
              <a:rPr lang="en-US" dirty="0">
                <a:latin typeface="Arial Narrow" panose="020B0606020202030204" pitchFamily="34" charset="0"/>
                <a:hlinkClick r:id="rId3"/>
              </a:rPr>
              <a:t>http://www.compact.org/initiatives/trucen/trucen-toolkit/)</a:t>
            </a:r>
            <a:endParaRPr lang="en-US" dirty="0">
              <a:latin typeface="Arial Narrow" panose="020B060602020203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</a:rPr>
              <a:t>Capital Region </a:t>
            </a:r>
            <a:r>
              <a:rPr lang="en-US" dirty="0" err="1">
                <a:latin typeface="Arial Narrow" panose="020B0606020202030204" pitchFamily="34" charset="0"/>
              </a:rPr>
              <a:t>Collabortive</a:t>
            </a:r>
            <a:r>
              <a:rPr lang="en-US" dirty="0">
                <a:latin typeface="Arial Narrow" panose="020B0606020202030204" pitchFamily="34" charset="0"/>
              </a:rPr>
              <a:t> (2016). Indicator Report. </a:t>
            </a:r>
            <a:r>
              <a:rPr lang="en-US" dirty="0">
                <a:latin typeface="Arial Narrow" panose="020B0606020202030204" pitchFamily="34" charset="0"/>
                <a:hlinkClick r:id="rId4"/>
              </a:rPr>
              <a:t>http://www.capitalregioncollaborative.com/indicators/</a:t>
            </a:r>
            <a:r>
              <a:rPr lang="en-US" dirty="0">
                <a:latin typeface="Arial Narrow" panose="020B060602020203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</a:rPr>
              <a:t>Community-Engaged Scholarship Review, Promotion &amp; Tenure Package (CCPH) </a:t>
            </a:r>
            <a:r>
              <a:rPr lang="en-US" dirty="0">
                <a:latin typeface="Arial Narrow" panose="020B0606020202030204" pitchFamily="34" charset="0"/>
                <a:hlinkClick r:id="rId5"/>
              </a:rPr>
              <a:t>http://depts.washington.edu/ccph/pdf_files/CES_RPT_Package.pdf</a:t>
            </a:r>
            <a:r>
              <a:rPr lang="en-US" dirty="0">
                <a:latin typeface="Arial Narrow" panose="020B060602020203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</a:rPr>
              <a:t>National Review Board for the Scholarship of Engagement </a:t>
            </a:r>
            <a:r>
              <a:rPr lang="en-US" dirty="0">
                <a:latin typeface="Arial Narrow" panose="020B0606020202030204" pitchFamily="34" charset="0"/>
                <a:hlinkClick r:id="rId6"/>
              </a:rPr>
              <a:t>http://schoe.coe.uga.edu</a:t>
            </a:r>
            <a:endParaRPr lang="en-US" dirty="0">
              <a:latin typeface="Arial Narrow" panose="020B060602020203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</a:rPr>
              <a:t>Delphi Project Report on the Changing Faculty and Student Success, 2016, </a:t>
            </a:r>
            <a:r>
              <a:rPr lang="en-US" dirty="0" err="1">
                <a:latin typeface="Arial Narrow" panose="020B0606020202030204" pitchFamily="34" charset="0"/>
              </a:rPr>
              <a:t>Kezar</a:t>
            </a:r>
            <a:r>
              <a:rPr lang="en-US" dirty="0">
                <a:latin typeface="Arial Narrow" panose="020B0606020202030204" pitchFamily="34" charset="0"/>
              </a:rPr>
              <a:t> and Massey, U of Southern California. </a:t>
            </a:r>
            <a:r>
              <a:rPr lang="en-US" dirty="0">
                <a:latin typeface="Arial Narrow" panose="020B0606020202030204" pitchFamily="34" charset="0"/>
                <a:hlinkClick r:id="rId7"/>
              </a:rPr>
              <a:t>http://www.thechangingfaculty.org/</a:t>
            </a:r>
            <a:r>
              <a:rPr lang="en-US" dirty="0">
                <a:latin typeface="Arial Narrow" panose="020B0606020202030204" pitchFamily="34" charset="0"/>
              </a:rPr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</a:rPr>
              <a:t>O’Meara, </a:t>
            </a:r>
            <a:r>
              <a:rPr lang="en-US" dirty="0" err="1">
                <a:latin typeface="Arial Narrow" panose="020B0606020202030204" pitchFamily="34" charset="0"/>
              </a:rPr>
              <a:t>KerryAnn</a:t>
            </a:r>
            <a:r>
              <a:rPr lang="en-US" dirty="0">
                <a:latin typeface="Arial Narrow" panose="020B0606020202030204" pitchFamily="34" charset="0"/>
              </a:rPr>
              <a:t>. University of Maryland. Numerous refereed articles on change in P&amp;T culture and policies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</a:rPr>
              <a:t>VCU Community Engagement Definitions (2013). </a:t>
            </a:r>
            <a:r>
              <a:rPr lang="en-US" dirty="0">
                <a:latin typeface="Arial Narrow" panose="020B0606020202030204" pitchFamily="34" charset="0"/>
                <a:hlinkClick r:id="rId8"/>
              </a:rPr>
              <a:t>http://www.community.vcu.edu/media/community-engagement/pdfs/about-us/CER-Definitions-Updated-8-28-13.pdf</a:t>
            </a:r>
            <a:r>
              <a:rPr lang="en-US" dirty="0">
                <a:latin typeface="Arial Narrow" panose="020B0606020202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505913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81000"/>
            <a:ext cx="9144000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BC00"/>
                </a:solidFill>
                <a:latin typeface="Arial Narrow" panose="020B0606020202030204" pitchFamily="34" charset="0"/>
              </a:rPr>
              <a:t>A Time of Change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5800" y="2514600"/>
            <a:ext cx="4114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endParaRPr lang="en-US" sz="3600" b="1" dirty="0">
              <a:latin typeface="Arial Narrow" panose="020B0606020202030204" pitchFamily="34" charset="0"/>
            </a:endParaRPr>
          </a:p>
          <a:p>
            <a:pPr algn="ctr"/>
            <a:r>
              <a:rPr lang="en-US" sz="3600" b="1" dirty="0">
                <a:latin typeface="Arial Narrow" panose="020B0606020202030204" pitchFamily="34" charset="0"/>
              </a:rPr>
              <a:t>What does Higher Education look like?</a:t>
            </a:r>
          </a:p>
        </p:txBody>
      </p:sp>
      <p:pic>
        <p:nvPicPr>
          <p:cNvPr id="7" name="Picture 2" descr="C:\Users\Owner\AppData\Local\Microsoft\Windows\Temporary Internet Files\Content.IE5\ZA1RY218\draw[1].gif">
            <a:extLst>
              <a:ext uri="{FF2B5EF4-FFF2-40B4-BE49-F238E27FC236}">
                <a16:creationId xmlns:a16="http://schemas.microsoft.com/office/drawing/2014/main" id="{6ADDDD59-B95A-4640-BD0F-38BAA977F8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676400"/>
            <a:ext cx="4152900" cy="415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5910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5715000"/>
            <a:ext cx="9144000" cy="365125"/>
          </a:xfrm>
        </p:spPr>
        <p:txBody>
          <a:bodyPr/>
          <a:lstStyle/>
          <a:p>
            <a:r>
              <a:rPr lang="en-US" dirty="0"/>
              <a:t>(c) Barbara A. Holland March 2016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81000"/>
            <a:ext cx="9144000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BC00"/>
                </a:solidFill>
                <a:latin typeface="Arial Narrow" panose="020B0606020202030204" pitchFamily="34" charset="0"/>
              </a:rPr>
              <a:t>Overview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2400" y="1235138"/>
            <a:ext cx="88392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The higher education landscape is changing, and universities of the future may bear little resemblance to the institutions that have existed for the past 100 years.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In this workshop, we will: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Understand the intersections between a changing higher education landscape and community engagement.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Explore new models for organizing academic work (i.e., teaching, research, and service) that promote student &amp; faculty success and address community-identified needs</a:t>
            </a:r>
          </a:p>
        </p:txBody>
      </p:sp>
    </p:spTree>
    <p:extLst>
      <p:ext uri="{BB962C8B-B14F-4D97-AF65-F5344CB8AC3E}">
        <p14:creationId xmlns:p14="http://schemas.microsoft.com/office/powerpoint/2010/main" val="1298417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5715000"/>
            <a:ext cx="9144000" cy="365125"/>
          </a:xfrm>
        </p:spPr>
        <p:txBody>
          <a:bodyPr/>
          <a:lstStyle/>
          <a:p>
            <a:r>
              <a:rPr lang="en-US" dirty="0"/>
              <a:t>(c) Barbara A. Holland March 2016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81000"/>
            <a:ext cx="9144000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BC00"/>
                </a:solidFill>
                <a:latin typeface="Arial Narrow" panose="020B0606020202030204" pitchFamily="34" charset="0"/>
              </a:rPr>
              <a:t>A Time of Change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2400" y="1295400"/>
            <a:ext cx="88392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>
                <a:latin typeface="Arial Narrow" panose="020B0606020202030204" pitchFamily="34" charset="0"/>
              </a:rPr>
              <a:t>Over the past few decades, what changes in U.S. colleges and universities have you already noticed as occurring?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b="1" dirty="0">
              <a:latin typeface="Arial Narrow" panose="020B0606020202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>
                <a:latin typeface="Arial Narrow" panose="020B0606020202030204" pitchFamily="34" charset="0"/>
              </a:rPr>
              <a:t>What changes do you think the public would like to see occur in U.S. higher education in the future?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3600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185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81000"/>
            <a:ext cx="9144000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BC00"/>
                </a:solidFill>
                <a:latin typeface="Arial Narrow" panose="020B0606020202030204" pitchFamily="34" charset="0"/>
              </a:rPr>
              <a:t>A Time of Change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9100" y="2283582"/>
            <a:ext cx="2971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 Narrow" panose="020B0606020202030204" pitchFamily="34" charset="0"/>
              </a:rPr>
              <a:t>Can Universities be Central to World Change?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135EEF9-E5AE-6C4C-B523-26F2E290FD3F}"/>
              </a:ext>
            </a:extLst>
          </p:cNvPr>
          <p:cNvSpPr txBox="1"/>
          <p:nvPr/>
        </p:nvSpPr>
        <p:spPr>
          <a:xfrm>
            <a:off x="1905000" y="5638800"/>
            <a:ext cx="533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=1yNAMUQxYDM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91622C1-0F39-0F4E-A2F1-B31F92D184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1922489"/>
            <a:ext cx="5384306" cy="3030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40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81000"/>
            <a:ext cx="9144000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BC00"/>
                </a:solidFill>
                <a:latin typeface="Arial Narrow" panose="020B0606020202030204" pitchFamily="34" charset="0"/>
              </a:rPr>
              <a:t>A Time of Change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4446" y="3992741"/>
            <a:ext cx="833510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Based on your own experiences, what changes would need to occur in the way universities operate to realize this kind of vision? </a:t>
            </a:r>
            <a:endParaRPr lang="en-US" sz="5400" b="1" dirty="0">
              <a:latin typeface="Arial Narrow" panose="020B0606020202030204" pitchFamily="34" charset="0"/>
            </a:endParaRPr>
          </a:p>
          <a:p>
            <a:r>
              <a:rPr lang="en-US" sz="3200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725427-EC75-6045-AFDE-BAE08F514D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2999" y="1519351"/>
            <a:ext cx="3733800" cy="210026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BF4EBDC-2C10-EC4F-BE01-D7AC55BF597E}"/>
              </a:ext>
            </a:extLst>
          </p:cNvPr>
          <p:cNvSpPr txBox="1"/>
          <p:nvPr/>
        </p:nvSpPr>
        <p:spPr>
          <a:xfrm>
            <a:off x="1786597" y="170219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5A91F3D-3492-F74A-AE14-726B2F7F28F7}"/>
              </a:ext>
            </a:extLst>
          </p:cNvPr>
          <p:cNvSpPr/>
          <p:nvPr/>
        </p:nvSpPr>
        <p:spPr>
          <a:xfrm>
            <a:off x="404446" y="1886857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111111"/>
                </a:solidFill>
                <a:latin typeface="Roboto"/>
              </a:rPr>
              <a:t>After centuries of traditional teaching, higher education is pushing to innovate like never before, developing passionate changemakers capable of grappling with the complex and perplexing issues of the 21st century.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0810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5715000"/>
            <a:ext cx="9144000" cy="365125"/>
          </a:xfrm>
        </p:spPr>
        <p:txBody>
          <a:bodyPr/>
          <a:lstStyle/>
          <a:p>
            <a:r>
              <a:rPr lang="en-US" dirty="0"/>
              <a:t>(c) Barbara A. Holland March 2016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81000"/>
            <a:ext cx="9144000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BC00"/>
                </a:solidFill>
                <a:latin typeface="Arial Narrow" panose="020B0606020202030204" pitchFamily="34" charset="0"/>
              </a:rPr>
              <a:t>A Time of Change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9036" y="1600200"/>
            <a:ext cx="8229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Arial Narrow" panose="020B0606020202030204" pitchFamily="34" charset="0"/>
              </a:rPr>
              <a:t>Higher education </a:t>
            </a:r>
            <a:r>
              <a:rPr lang="en-US" sz="2400" b="1" dirty="0">
                <a:latin typeface="Arial Narrow" panose="020B0606020202030204" pitchFamily="34" charset="0"/>
              </a:rPr>
              <a:t>will change more in the next 10 years</a:t>
            </a:r>
            <a:r>
              <a:rPr lang="en-US" sz="2400" dirty="0">
                <a:latin typeface="Arial Narrow" panose="020B0606020202030204" pitchFamily="34" charset="0"/>
              </a:rPr>
              <a:t> than it has in the </a:t>
            </a:r>
            <a:r>
              <a:rPr lang="en-US" sz="2400" b="1" dirty="0">
                <a:latin typeface="Arial Narrow" panose="020B0606020202030204" pitchFamily="34" charset="0"/>
              </a:rPr>
              <a:t>last 40 put together.</a:t>
            </a:r>
          </a:p>
          <a:p>
            <a:endParaRPr lang="en-US" sz="2400" b="1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Arial Narrow" panose="020B0606020202030204" pitchFamily="34" charset="0"/>
              </a:rPr>
              <a:t>Academic culture, policies, funding streams, measures of success and the academic workforce itself are changing rapidly in response to: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Arial Narrow" panose="020B0606020202030204" pitchFamily="34" charset="0"/>
              </a:rPr>
              <a:t> new modes of knowledge production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Arial Narrow" panose="020B0606020202030204" pitchFamily="34" charset="0"/>
              </a:rPr>
              <a:t>greater need and incentive to work collaboratively and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Arial Narrow" panose="020B0606020202030204" pitchFamily="34" charset="0"/>
              </a:rPr>
              <a:t>the growing impact of a new generation of scholars.</a:t>
            </a:r>
          </a:p>
        </p:txBody>
      </p:sp>
    </p:spTree>
    <p:extLst>
      <p:ext uri="{BB962C8B-B14F-4D97-AF65-F5344CB8AC3E}">
        <p14:creationId xmlns:p14="http://schemas.microsoft.com/office/powerpoint/2010/main" val="242176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5715000"/>
            <a:ext cx="9144000" cy="365125"/>
          </a:xfrm>
        </p:spPr>
        <p:txBody>
          <a:bodyPr/>
          <a:lstStyle/>
          <a:p>
            <a:r>
              <a:rPr lang="en-US" dirty="0"/>
              <a:t>(c) Barbara A. Holland March 2016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81000"/>
            <a:ext cx="9144000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BC00"/>
                </a:solidFill>
                <a:latin typeface="Arial Narrow" panose="020B0606020202030204" pitchFamily="34" charset="0"/>
              </a:rPr>
              <a:t>Historic Moment in Higher Ed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6750" y="1676400"/>
            <a:ext cx="78105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</a:rPr>
              <a:t>The world is already beginning the largest renewal of the academic workforce in 50 years.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</a:rPr>
              <a:t>Gen X and Y (i.e., Millennial) scholars are entering the faculty now, and will be in charge of faculty governance within 8 years.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</a:rPr>
              <a:t>Research shows the new generation, as a group, has very different goals, values, and expectations.</a:t>
            </a:r>
          </a:p>
        </p:txBody>
      </p:sp>
    </p:spTree>
    <p:extLst>
      <p:ext uri="{BB962C8B-B14F-4D97-AF65-F5344CB8AC3E}">
        <p14:creationId xmlns:p14="http://schemas.microsoft.com/office/powerpoint/2010/main" val="15757195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3086</TotalTime>
  <Words>1436</Words>
  <Application>Microsoft Macintosh PowerPoint</Application>
  <PresentationFormat>On-screen Show (4:3)</PresentationFormat>
  <Paragraphs>175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MS PGothic</vt:lpstr>
      <vt:lpstr>Arial</vt:lpstr>
      <vt:lpstr>Arial Narrow</vt:lpstr>
      <vt:lpstr>Calibri</vt:lpstr>
      <vt:lpstr>Roboto</vt:lpstr>
      <vt:lpstr>Times New Roman</vt:lpstr>
      <vt:lpstr>Office Theme</vt:lpstr>
      <vt:lpstr>21st Century Community Engagement  in Higher Education  May 15, 2018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UCLA Grand Challenges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Zenia Fung</dc:creator>
  <cp:lastModifiedBy>Jennifer L Early</cp:lastModifiedBy>
  <cp:revision>74</cp:revision>
  <cp:lastPrinted>2016-03-25T11:20:36Z</cp:lastPrinted>
  <dcterms:created xsi:type="dcterms:W3CDTF">2013-02-01T17:26:53Z</dcterms:created>
  <dcterms:modified xsi:type="dcterms:W3CDTF">2018-05-15T11:31:49Z</dcterms:modified>
</cp:coreProperties>
</file>