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93" r:id="rId2"/>
    <p:sldId id="322" r:id="rId3"/>
    <p:sldId id="329" r:id="rId4"/>
    <p:sldId id="330" r:id="rId5"/>
    <p:sldId id="326" r:id="rId6"/>
    <p:sldId id="270" r:id="rId7"/>
    <p:sldId id="318" r:id="rId8"/>
    <p:sldId id="319" r:id="rId9"/>
    <p:sldId id="308" r:id="rId10"/>
    <p:sldId id="310" r:id="rId11"/>
    <p:sldId id="311" r:id="rId12"/>
    <p:sldId id="285" r:id="rId13"/>
    <p:sldId id="314" r:id="rId14"/>
    <p:sldId id="315" r:id="rId15"/>
    <p:sldId id="316" r:id="rId16"/>
    <p:sldId id="317" r:id="rId17"/>
    <p:sldId id="328" r:id="rId18"/>
    <p:sldId id="312" r:id="rId19"/>
    <p:sldId id="327" r:id="rId20"/>
    <p:sldId id="331" r:id="rId21"/>
    <p:sldId id="296" r:id="rId22"/>
    <p:sldId id="313" r:id="rId23"/>
    <p:sldId id="291"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5DA"/>
    <a:srgbClr val="448EC2"/>
    <a:srgbClr val="43BD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534" autoAdjust="0"/>
    <p:restoredTop sz="90946" autoAdjust="0"/>
  </p:normalViewPr>
  <p:slideViewPr>
    <p:cSldViewPr snapToGrid="0">
      <p:cViewPr varScale="1">
        <p:scale>
          <a:sx n="153" d="100"/>
          <a:sy n="153" d="100"/>
        </p:scale>
        <p:origin x="3136"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2D98CD-AC1F-4F9A-A564-237DC6645121}" type="doc">
      <dgm:prSet loTypeId="urn:microsoft.com/office/officeart/2008/layout/IncreasingCircleProcess" loCatId="process" qsTypeId="urn:microsoft.com/office/officeart/2005/8/quickstyle/simple1" qsCatId="simple" csTypeId="urn:microsoft.com/office/officeart/2005/8/colors/accent4_4" csCatId="accent4" phldr="1"/>
      <dgm:spPr/>
      <dgm:t>
        <a:bodyPr/>
        <a:lstStyle/>
        <a:p>
          <a:endParaRPr lang="en-US"/>
        </a:p>
      </dgm:t>
    </dgm:pt>
    <dgm:pt modelId="{A7FFE0D2-8CEB-4EE3-94CB-8119E1777508}">
      <dgm:prSet phldrT="[Text]"/>
      <dgm:spPr/>
      <dgm:t>
        <a:bodyPr/>
        <a:lstStyle/>
        <a:p>
          <a:r>
            <a:rPr lang="en-US" dirty="0"/>
            <a:t>1838</a:t>
          </a:r>
        </a:p>
      </dgm:t>
    </dgm:pt>
    <dgm:pt modelId="{61ABB0D5-87F0-4D56-B5E9-6593487E029B}" type="parTrans" cxnId="{2232EC6B-246E-41F1-BB2F-05CD633FE356}">
      <dgm:prSet/>
      <dgm:spPr/>
      <dgm:t>
        <a:bodyPr/>
        <a:lstStyle/>
        <a:p>
          <a:endParaRPr lang="en-US"/>
        </a:p>
      </dgm:t>
    </dgm:pt>
    <dgm:pt modelId="{4FE2C8A0-8A34-4E4A-A9E8-9FDD3189F980}" type="sibTrans" cxnId="{2232EC6B-246E-41F1-BB2F-05CD633FE356}">
      <dgm:prSet/>
      <dgm:spPr/>
      <dgm:t>
        <a:bodyPr/>
        <a:lstStyle/>
        <a:p>
          <a:endParaRPr lang="en-US"/>
        </a:p>
      </dgm:t>
    </dgm:pt>
    <dgm:pt modelId="{962C8695-BDC2-4D4D-BED6-FF75F41FB6A5}">
      <dgm:prSet phldrT="[Text]" custT="1"/>
      <dgm:spPr/>
      <dgm:t>
        <a:bodyPr/>
        <a:lstStyle/>
        <a:p>
          <a:r>
            <a:rPr lang="en-US" sz="1100" b="1" i="0" dirty="0"/>
            <a:t>Medical Department of Hampden-Sydney College</a:t>
          </a:r>
          <a:r>
            <a:rPr lang="en-US" sz="1100" b="0" i="0" dirty="0"/>
            <a:t> opens</a:t>
          </a:r>
          <a:endParaRPr lang="en-US" sz="1100" dirty="0"/>
        </a:p>
      </dgm:t>
    </dgm:pt>
    <dgm:pt modelId="{CD053779-8929-4AA5-A1B5-DDC2C15662D5}" type="parTrans" cxnId="{280FC7C8-E205-4D2D-8056-00FCD2C13B80}">
      <dgm:prSet/>
      <dgm:spPr/>
      <dgm:t>
        <a:bodyPr/>
        <a:lstStyle/>
        <a:p>
          <a:endParaRPr lang="en-US"/>
        </a:p>
      </dgm:t>
    </dgm:pt>
    <dgm:pt modelId="{B3A18DBE-23D9-4A10-BDF4-332AD6161194}" type="sibTrans" cxnId="{280FC7C8-E205-4D2D-8056-00FCD2C13B80}">
      <dgm:prSet/>
      <dgm:spPr/>
      <dgm:t>
        <a:bodyPr/>
        <a:lstStyle/>
        <a:p>
          <a:endParaRPr lang="en-US"/>
        </a:p>
      </dgm:t>
    </dgm:pt>
    <dgm:pt modelId="{47835387-A4F9-42AA-8AA9-7E8A4E121DFC}">
      <dgm:prSet phldrT="[Text]"/>
      <dgm:spPr/>
      <dgm:t>
        <a:bodyPr/>
        <a:lstStyle/>
        <a:p>
          <a:r>
            <a:rPr lang="en-US" dirty="0"/>
            <a:t>1854</a:t>
          </a:r>
        </a:p>
      </dgm:t>
    </dgm:pt>
    <dgm:pt modelId="{C3E09E98-41FF-49D0-91B2-5C17F885AFF9}" type="parTrans" cxnId="{1F238C7B-2B46-444C-B3BA-7F20A10D487F}">
      <dgm:prSet/>
      <dgm:spPr/>
      <dgm:t>
        <a:bodyPr/>
        <a:lstStyle/>
        <a:p>
          <a:endParaRPr lang="en-US"/>
        </a:p>
      </dgm:t>
    </dgm:pt>
    <dgm:pt modelId="{19437742-59F2-4CA7-94E1-E3DD3E4E394E}" type="sibTrans" cxnId="{1F238C7B-2B46-444C-B3BA-7F20A10D487F}">
      <dgm:prSet/>
      <dgm:spPr/>
      <dgm:t>
        <a:bodyPr/>
        <a:lstStyle/>
        <a:p>
          <a:endParaRPr lang="en-US"/>
        </a:p>
      </dgm:t>
    </dgm:pt>
    <dgm:pt modelId="{3AA094FB-8943-4E84-BC65-32F68E119385}">
      <dgm:prSet phldrT="[Text]" custT="1"/>
      <dgm:spPr/>
      <dgm:t>
        <a:bodyPr/>
        <a:lstStyle/>
        <a:p>
          <a:r>
            <a:rPr lang="en-US" sz="1100" b="0" i="0" dirty="0"/>
            <a:t>Medical Department of Hampden-Sydney College </a:t>
          </a:r>
          <a:r>
            <a:rPr lang="en-US" sz="1100" b="1" i="0" dirty="0"/>
            <a:t>becomes the Medical College of Virginia (MCV)</a:t>
          </a:r>
          <a:endParaRPr lang="en-US" sz="1100" b="1" dirty="0"/>
        </a:p>
      </dgm:t>
    </dgm:pt>
    <dgm:pt modelId="{EA875A7C-167E-4F8E-B3F4-0A4F801C25E8}" type="parTrans" cxnId="{BB19A617-D802-4F2D-8B77-DCADDDF72DD1}">
      <dgm:prSet/>
      <dgm:spPr/>
      <dgm:t>
        <a:bodyPr/>
        <a:lstStyle/>
        <a:p>
          <a:endParaRPr lang="en-US"/>
        </a:p>
      </dgm:t>
    </dgm:pt>
    <dgm:pt modelId="{1AFD610C-2052-471B-8326-9566CFB4EAEF}" type="sibTrans" cxnId="{BB19A617-D802-4F2D-8B77-DCADDDF72DD1}">
      <dgm:prSet/>
      <dgm:spPr/>
      <dgm:t>
        <a:bodyPr/>
        <a:lstStyle/>
        <a:p>
          <a:endParaRPr lang="en-US"/>
        </a:p>
      </dgm:t>
    </dgm:pt>
    <dgm:pt modelId="{D8DED702-B472-433F-96F8-BD339449F239}">
      <dgm:prSet phldrT="[Text]"/>
      <dgm:spPr/>
      <dgm:t>
        <a:bodyPr/>
        <a:lstStyle/>
        <a:p>
          <a:r>
            <a:rPr lang="en-US" dirty="0"/>
            <a:t>1861-1865</a:t>
          </a:r>
        </a:p>
      </dgm:t>
    </dgm:pt>
    <dgm:pt modelId="{8A809591-C066-44E2-A85B-4DB56552F442}" type="parTrans" cxnId="{9E405E31-54B7-49CC-A154-0489F15C2DCF}">
      <dgm:prSet/>
      <dgm:spPr/>
      <dgm:t>
        <a:bodyPr/>
        <a:lstStyle/>
        <a:p>
          <a:endParaRPr lang="en-US"/>
        </a:p>
      </dgm:t>
    </dgm:pt>
    <dgm:pt modelId="{D0E47092-3CFA-4C07-8F47-3BDA2FC252DB}" type="sibTrans" cxnId="{9E405E31-54B7-49CC-A154-0489F15C2DCF}">
      <dgm:prSet/>
      <dgm:spPr/>
      <dgm:t>
        <a:bodyPr/>
        <a:lstStyle/>
        <a:p>
          <a:endParaRPr lang="en-US"/>
        </a:p>
      </dgm:t>
    </dgm:pt>
    <dgm:pt modelId="{D9363D1D-1806-4496-9EF4-68FA55C52350}">
      <dgm:prSet phldrT="[Text]" custT="1"/>
      <dgm:spPr/>
      <dgm:t>
        <a:bodyPr/>
        <a:lstStyle/>
        <a:p>
          <a:r>
            <a:rPr lang="en-US" sz="1100" dirty="0"/>
            <a:t>RPI separates from W &amp; M in 1962, Wayne Commission recommendations and implementation studies result in 1968 </a:t>
          </a:r>
          <a:r>
            <a:rPr lang="en-US" sz="1100" b="1" dirty="0"/>
            <a:t>merger of RPI and MCV to officially become VCU</a:t>
          </a:r>
        </a:p>
      </dgm:t>
    </dgm:pt>
    <dgm:pt modelId="{AC7B27DD-DBEC-4EE2-8BBE-C612F286B88C}" type="parTrans" cxnId="{9F4ECC3A-43B8-4CA2-9468-D08BE7DA1FEA}">
      <dgm:prSet/>
      <dgm:spPr/>
      <dgm:t>
        <a:bodyPr/>
        <a:lstStyle/>
        <a:p>
          <a:endParaRPr lang="en-US"/>
        </a:p>
      </dgm:t>
    </dgm:pt>
    <dgm:pt modelId="{DA1B0018-F2EE-4087-A2D6-29F7CAE57630}" type="sibTrans" cxnId="{9F4ECC3A-43B8-4CA2-9468-D08BE7DA1FEA}">
      <dgm:prSet/>
      <dgm:spPr/>
      <dgm:t>
        <a:bodyPr/>
        <a:lstStyle/>
        <a:p>
          <a:endParaRPr lang="en-US"/>
        </a:p>
      </dgm:t>
    </dgm:pt>
    <dgm:pt modelId="{F169B7C9-9292-4354-B097-3592855D4F1F}">
      <dgm:prSet phldrT="[Text]" custT="1"/>
      <dgm:spPr/>
      <dgm:t>
        <a:bodyPr/>
        <a:lstStyle/>
        <a:p>
          <a:r>
            <a:rPr lang="en-US" sz="1100" dirty="0"/>
            <a:t>MCV </a:t>
          </a:r>
          <a:r>
            <a:rPr lang="en-US" sz="1100" b="0" dirty="0"/>
            <a:t>remains open through the </a:t>
          </a:r>
          <a:r>
            <a:rPr lang="en-US" sz="1100" b="1" dirty="0"/>
            <a:t>Civil War</a:t>
          </a:r>
          <a:r>
            <a:rPr lang="en-US" sz="1100" dirty="0"/>
            <a:t>, graduating 1 class each year</a:t>
          </a:r>
        </a:p>
      </dgm:t>
    </dgm:pt>
    <dgm:pt modelId="{15DA6B81-17C9-4483-BA48-BE378BA79CA1}" type="parTrans" cxnId="{7A29B5EF-3069-48A3-B903-78447CAFD18B}">
      <dgm:prSet/>
      <dgm:spPr/>
      <dgm:t>
        <a:bodyPr/>
        <a:lstStyle/>
        <a:p>
          <a:endParaRPr lang="en-US"/>
        </a:p>
      </dgm:t>
    </dgm:pt>
    <dgm:pt modelId="{FC2BA1C9-12BC-4E9B-B5A9-533F598CEBFA}" type="sibTrans" cxnId="{7A29B5EF-3069-48A3-B903-78447CAFD18B}">
      <dgm:prSet/>
      <dgm:spPr/>
      <dgm:t>
        <a:bodyPr/>
        <a:lstStyle/>
        <a:p>
          <a:endParaRPr lang="en-US"/>
        </a:p>
      </dgm:t>
    </dgm:pt>
    <dgm:pt modelId="{B8FFDFDF-D46B-4C72-BFFC-59726B6CB2BD}">
      <dgm:prSet phldrT="[Text]"/>
      <dgm:spPr/>
      <dgm:t>
        <a:bodyPr/>
        <a:lstStyle/>
        <a:p>
          <a:r>
            <a:rPr lang="en-US" dirty="0"/>
            <a:t>1917</a:t>
          </a:r>
        </a:p>
      </dgm:t>
    </dgm:pt>
    <dgm:pt modelId="{A1DA1024-EA0D-4E60-9244-017ECE0AE70F}" type="parTrans" cxnId="{619ACAA9-CB6E-4F69-8032-BF00AA3DB4F9}">
      <dgm:prSet/>
      <dgm:spPr/>
      <dgm:t>
        <a:bodyPr/>
        <a:lstStyle/>
        <a:p>
          <a:endParaRPr lang="en-US"/>
        </a:p>
      </dgm:t>
    </dgm:pt>
    <dgm:pt modelId="{9BF5BE84-0052-4656-9C64-108CC1828DF1}" type="sibTrans" cxnId="{619ACAA9-CB6E-4F69-8032-BF00AA3DB4F9}">
      <dgm:prSet/>
      <dgm:spPr/>
      <dgm:t>
        <a:bodyPr/>
        <a:lstStyle/>
        <a:p>
          <a:endParaRPr lang="en-US"/>
        </a:p>
      </dgm:t>
    </dgm:pt>
    <dgm:pt modelId="{021E21D2-7F29-4B10-B32E-C8144595A630}">
      <dgm:prSet phldrT="[Text]" custT="1"/>
      <dgm:spPr/>
      <dgm:t>
        <a:bodyPr/>
        <a:lstStyle/>
        <a:p>
          <a:r>
            <a:rPr lang="en-US" sz="1100" b="1" dirty="0"/>
            <a:t>Richmond School of Health Economy </a:t>
          </a:r>
          <a:r>
            <a:rPr lang="en-US" sz="1100" dirty="0"/>
            <a:t>(schools of social work and nursing) founded</a:t>
          </a:r>
        </a:p>
      </dgm:t>
    </dgm:pt>
    <dgm:pt modelId="{BE6EC3B6-403B-4E2C-BF33-BE4CE540E14C}" type="parTrans" cxnId="{1B8DCDF0-B5F1-40CD-9E7A-A2F59D9DB8FF}">
      <dgm:prSet/>
      <dgm:spPr/>
      <dgm:t>
        <a:bodyPr/>
        <a:lstStyle/>
        <a:p>
          <a:endParaRPr lang="en-US"/>
        </a:p>
      </dgm:t>
    </dgm:pt>
    <dgm:pt modelId="{7F78998F-634E-471F-B892-2BF5C7667764}" type="sibTrans" cxnId="{1B8DCDF0-B5F1-40CD-9E7A-A2F59D9DB8FF}">
      <dgm:prSet/>
      <dgm:spPr/>
      <dgm:t>
        <a:bodyPr/>
        <a:lstStyle/>
        <a:p>
          <a:endParaRPr lang="en-US"/>
        </a:p>
      </dgm:t>
    </dgm:pt>
    <dgm:pt modelId="{95238EAF-963B-4DD3-B609-F6786D3077FD}">
      <dgm:prSet phldrT="[Text]"/>
      <dgm:spPr/>
      <dgm:t>
        <a:bodyPr/>
        <a:lstStyle/>
        <a:p>
          <a:r>
            <a:rPr lang="en-US" dirty="0"/>
            <a:t>1920</a:t>
          </a:r>
        </a:p>
      </dgm:t>
    </dgm:pt>
    <dgm:pt modelId="{23428268-8B28-47CD-B347-8E125139FDEC}" type="parTrans" cxnId="{6018905B-4DC0-48A0-AB7A-AFACB0430A09}">
      <dgm:prSet/>
      <dgm:spPr/>
      <dgm:t>
        <a:bodyPr/>
        <a:lstStyle/>
        <a:p>
          <a:endParaRPr lang="en-US"/>
        </a:p>
      </dgm:t>
    </dgm:pt>
    <dgm:pt modelId="{F84EDC7C-9B51-4A21-B6B2-A81F1B4142DA}" type="sibTrans" cxnId="{6018905B-4DC0-48A0-AB7A-AFACB0430A09}">
      <dgm:prSet/>
      <dgm:spPr/>
      <dgm:t>
        <a:bodyPr/>
        <a:lstStyle/>
        <a:p>
          <a:endParaRPr lang="en-US"/>
        </a:p>
      </dgm:t>
    </dgm:pt>
    <dgm:pt modelId="{12BD1DE6-D527-4C10-9EC2-B6641FC8D5BD}">
      <dgm:prSet phldrT="[Text]"/>
      <dgm:spPr/>
      <dgm:t>
        <a:bodyPr/>
        <a:lstStyle/>
        <a:p>
          <a:r>
            <a:rPr lang="en-US" dirty="0"/>
            <a:t>1968</a:t>
          </a:r>
        </a:p>
      </dgm:t>
    </dgm:pt>
    <dgm:pt modelId="{839891EA-4D9B-45DE-A2FE-B1F68430A057}" type="parTrans" cxnId="{891BE128-D22B-4BB2-8E7C-4B6ADB6898DB}">
      <dgm:prSet/>
      <dgm:spPr/>
      <dgm:t>
        <a:bodyPr/>
        <a:lstStyle/>
        <a:p>
          <a:endParaRPr lang="en-US"/>
        </a:p>
      </dgm:t>
    </dgm:pt>
    <dgm:pt modelId="{6C9AE7CE-2E2C-4218-BA48-9E65CFA1E86A}" type="sibTrans" cxnId="{891BE128-D22B-4BB2-8E7C-4B6ADB6898DB}">
      <dgm:prSet/>
      <dgm:spPr/>
      <dgm:t>
        <a:bodyPr/>
        <a:lstStyle/>
        <a:p>
          <a:endParaRPr lang="en-US"/>
        </a:p>
      </dgm:t>
    </dgm:pt>
    <dgm:pt modelId="{CE3EF16C-DB8E-4849-A41B-A98BEE3FE803}">
      <dgm:prSet phldrT="[Text]" custT="1"/>
      <dgm:spPr/>
      <dgm:t>
        <a:bodyPr/>
        <a:lstStyle/>
        <a:p>
          <a:r>
            <a:rPr lang="en-US" sz="1100" b="1" dirty="0"/>
            <a:t>St. Phillip</a:t>
          </a:r>
          <a:r>
            <a:rPr lang="en-US" sz="1100" b="0" dirty="0"/>
            <a:t> School of Nursing and Hospital  opens --founded to train African-American women, existed as separate entity within MCV framework</a:t>
          </a:r>
          <a:endParaRPr lang="en-US" sz="1100" b="1" dirty="0"/>
        </a:p>
      </dgm:t>
    </dgm:pt>
    <dgm:pt modelId="{88069D53-F930-4CBE-8849-4F1014159994}" type="parTrans" cxnId="{9B9D4446-AF54-47C0-B106-D7A0216DF65D}">
      <dgm:prSet/>
      <dgm:spPr/>
      <dgm:t>
        <a:bodyPr/>
        <a:lstStyle/>
        <a:p>
          <a:endParaRPr lang="en-US"/>
        </a:p>
      </dgm:t>
    </dgm:pt>
    <dgm:pt modelId="{94DE9525-5FF2-4D8F-BD66-22C180D500F3}" type="sibTrans" cxnId="{9B9D4446-AF54-47C0-B106-D7A0216DF65D}">
      <dgm:prSet/>
      <dgm:spPr/>
      <dgm:t>
        <a:bodyPr/>
        <a:lstStyle/>
        <a:p>
          <a:endParaRPr lang="en-US"/>
        </a:p>
      </dgm:t>
    </dgm:pt>
    <dgm:pt modelId="{7AFDED27-D60D-4F21-B01D-CDF2C8FA60B2}">
      <dgm:prSet phldrT="[Text]"/>
      <dgm:spPr/>
      <dgm:t>
        <a:bodyPr/>
        <a:lstStyle/>
        <a:p>
          <a:r>
            <a:rPr lang="en-US" dirty="0"/>
            <a:t>1939</a:t>
          </a:r>
        </a:p>
      </dgm:t>
    </dgm:pt>
    <dgm:pt modelId="{11FDD9B9-4BCE-4E11-86CA-1C3028F0ED0E}" type="parTrans" cxnId="{E152F4B2-FB0F-400D-9E8C-ED3CCAA19946}">
      <dgm:prSet/>
      <dgm:spPr/>
      <dgm:t>
        <a:bodyPr/>
        <a:lstStyle/>
        <a:p>
          <a:endParaRPr lang="en-US"/>
        </a:p>
      </dgm:t>
    </dgm:pt>
    <dgm:pt modelId="{A426D671-1FB7-4B9A-B26D-03A933B7EE38}" type="sibTrans" cxnId="{E152F4B2-FB0F-400D-9E8C-ED3CCAA19946}">
      <dgm:prSet/>
      <dgm:spPr/>
      <dgm:t>
        <a:bodyPr/>
        <a:lstStyle/>
        <a:p>
          <a:endParaRPr lang="en-US"/>
        </a:p>
      </dgm:t>
    </dgm:pt>
    <dgm:pt modelId="{3F771317-88CC-4612-B849-DE725E0E7D0F}">
      <dgm:prSet phldrT="[Text]" custT="1"/>
      <dgm:spPr/>
      <dgm:t>
        <a:bodyPr/>
        <a:lstStyle/>
        <a:p>
          <a:r>
            <a:rPr lang="en-US" sz="1100" dirty="0"/>
            <a:t>Additional areas of study added overtime, </a:t>
          </a:r>
          <a:r>
            <a:rPr lang="en-US" sz="1100" b="1" dirty="0"/>
            <a:t>renamed as Richmond Professional Institute of the College of William and Mary </a:t>
          </a:r>
          <a:endParaRPr lang="en-US" sz="1100" dirty="0"/>
        </a:p>
      </dgm:t>
    </dgm:pt>
    <dgm:pt modelId="{20DD1DE2-F413-4C8E-B785-C99E3419A206}" type="parTrans" cxnId="{461CAA3C-0170-436D-A896-7B645C8FE206}">
      <dgm:prSet/>
      <dgm:spPr/>
      <dgm:t>
        <a:bodyPr/>
        <a:lstStyle/>
        <a:p>
          <a:endParaRPr lang="en-US"/>
        </a:p>
      </dgm:t>
    </dgm:pt>
    <dgm:pt modelId="{1EFD9FAC-0F3B-4E42-A77E-C789EACCA995}" type="sibTrans" cxnId="{461CAA3C-0170-436D-A896-7B645C8FE206}">
      <dgm:prSet/>
      <dgm:spPr/>
      <dgm:t>
        <a:bodyPr/>
        <a:lstStyle/>
        <a:p>
          <a:endParaRPr lang="en-US"/>
        </a:p>
      </dgm:t>
    </dgm:pt>
    <dgm:pt modelId="{59945DD0-CF9E-4C35-9848-496FA1F8840B}" type="pres">
      <dgm:prSet presAssocID="{D12D98CD-AC1F-4F9A-A564-237DC6645121}" presName="Name0" presStyleCnt="0">
        <dgm:presLayoutVars>
          <dgm:chMax val="7"/>
          <dgm:chPref val="7"/>
          <dgm:dir/>
          <dgm:animOne val="branch"/>
          <dgm:animLvl val="lvl"/>
        </dgm:presLayoutVars>
      </dgm:prSet>
      <dgm:spPr/>
    </dgm:pt>
    <dgm:pt modelId="{FE915F9B-4614-4524-AFBF-0A8440D6EA3C}" type="pres">
      <dgm:prSet presAssocID="{A7FFE0D2-8CEB-4EE3-94CB-8119E1777508}" presName="composite" presStyleCnt="0"/>
      <dgm:spPr/>
    </dgm:pt>
    <dgm:pt modelId="{A8049957-DB28-4033-870F-A38ADE9AEF4D}" type="pres">
      <dgm:prSet presAssocID="{A7FFE0D2-8CEB-4EE3-94CB-8119E1777508}" presName="BackAccent" presStyleLbl="bgShp" presStyleIdx="0" presStyleCnt="7"/>
      <dgm:spPr/>
    </dgm:pt>
    <dgm:pt modelId="{876F5213-6066-4DC6-81D8-4C97BA2E3932}" type="pres">
      <dgm:prSet presAssocID="{A7FFE0D2-8CEB-4EE3-94CB-8119E1777508}" presName="Accent" presStyleLbl="alignNode1" presStyleIdx="0" presStyleCnt="7"/>
      <dgm:spPr/>
    </dgm:pt>
    <dgm:pt modelId="{9E63E7C3-2DC1-41B1-9EA2-9FAC94E24C1A}" type="pres">
      <dgm:prSet presAssocID="{A7FFE0D2-8CEB-4EE3-94CB-8119E1777508}" presName="Child" presStyleLbl="revTx" presStyleIdx="0" presStyleCnt="14">
        <dgm:presLayoutVars>
          <dgm:chMax val="0"/>
          <dgm:chPref val="0"/>
          <dgm:bulletEnabled val="1"/>
        </dgm:presLayoutVars>
      </dgm:prSet>
      <dgm:spPr/>
    </dgm:pt>
    <dgm:pt modelId="{DA7C9F66-23AC-46B4-84C8-3C9B561B5551}" type="pres">
      <dgm:prSet presAssocID="{A7FFE0D2-8CEB-4EE3-94CB-8119E1777508}" presName="Parent" presStyleLbl="revTx" presStyleIdx="1" presStyleCnt="14">
        <dgm:presLayoutVars>
          <dgm:chMax val="1"/>
          <dgm:chPref val="1"/>
          <dgm:bulletEnabled val="1"/>
        </dgm:presLayoutVars>
      </dgm:prSet>
      <dgm:spPr/>
    </dgm:pt>
    <dgm:pt modelId="{B126CF6E-8BBD-437C-9BA8-5D562AB59303}" type="pres">
      <dgm:prSet presAssocID="{4FE2C8A0-8A34-4E4A-A9E8-9FDD3189F980}" presName="sibTrans" presStyleCnt="0"/>
      <dgm:spPr/>
    </dgm:pt>
    <dgm:pt modelId="{857E9252-6BD0-4315-940F-203AB5C47BFB}" type="pres">
      <dgm:prSet presAssocID="{47835387-A4F9-42AA-8AA9-7E8A4E121DFC}" presName="composite" presStyleCnt="0"/>
      <dgm:spPr/>
    </dgm:pt>
    <dgm:pt modelId="{6275F2FF-0D58-427A-AC4D-920E9F0FE35C}" type="pres">
      <dgm:prSet presAssocID="{47835387-A4F9-42AA-8AA9-7E8A4E121DFC}" presName="BackAccent" presStyleLbl="bgShp" presStyleIdx="1" presStyleCnt="7"/>
      <dgm:spPr/>
    </dgm:pt>
    <dgm:pt modelId="{63F27F19-940A-49FE-BC3F-B77A5FC33E9C}" type="pres">
      <dgm:prSet presAssocID="{47835387-A4F9-42AA-8AA9-7E8A4E121DFC}" presName="Accent" presStyleLbl="alignNode1" presStyleIdx="1" presStyleCnt="7"/>
      <dgm:spPr/>
    </dgm:pt>
    <dgm:pt modelId="{8BE86FE9-74DA-4569-8F73-2B7ABBE70EC2}" type="pres">
      <dgm:prSet presAssocID="{47835387-A4F9-42AA-8AA9-7E8A4E121DFC}" presName="Child" presStyleLbl="revTx" presStyleIdx="2" presStyleCnt="14">
        <dgm:presLayoutVars>
          <dgm:chMax val="0"/>
          <dgm:chPref val="0"/>
          <dgm:bulletEnabled val="1"/>
        </dgm:presLayoutVars>
      </dgm:prSet>
      <dgm:spPr/>
    </dgm:pt>
    <dgm:pt modelId="{08A24E44-04E3-4775-BD74-34113C101F29}" type="pres">
      <dgm:prSet presAssocID="{47835387-A4F9-42AA-8AA9-7E8A4E121DFC}" presName="Parent" presStyleLbl="revTx" presStyleIdx="3" presStyleCnt="14">
        <dgm:presLayoutVars>
          <dgm:chMax val="1"/>
          <dgm:chPref val="1"/>
          <dgm:bulletEnabled val="1"/>
        </dgm:presLayoutVars>
      </dgm:prSet>
      <dgm:spPr/>
    </dgm:pt>
    <dgm:pt modelId="{B505A20C-2027-4CA6-8D85-0E5243E663C5}" type="pres">
      <dgm:prSet presAssocID="{19437742-59F2-4CA7-94E1-E3DD3E4E394E}" presName="sibTrans" presStyleCnt="0"/>
      <dgm:spPr/>
    </dgm:pt>
    <dgm:pt modelId="{7F921960-D6B4-4A3D-9953-A54E463C0F54}" type="pres">
      <dgm:prSet presAssocID="{D8DED702-B472-433F-96F8-BD339449F239}" presName="composite" presStyleCnt="0"/>
      <dgm:spPr/>
    </dgm:pt>
    <dgm:pt modelId="{3108422C-1577-4A1A-B79D-D931FB3E3375}" type="pres">
      <dgm:prSet presAssocID="{D8DED702-B472-433F-96F8-BD339449F239}" presName="BackAccent" presStyleLbl="bgShp" presStyleIdx="2" presStyleCnt="7"/>
      <dgm:spPr/>
    </dgm:pt>
    <dgm:pt modelId="{D8DCEA4F-4AA7-40E0-8F05-B6AEC623FEC0}" type="pres">
      <dgm:prSet presAssocID="{D8DED702-B472-433F-96F8-BD339449F239}" presName="Accent" presStyleLbl="alignNode1" presStyleIdx="2" presStyleCnt="7"/>
      <dgm:spPr/>
    </dgm:pt>
    <dgm:pt modelId="{FA6432C6-BF65-4647-9E0C-AED4CFDBD31B}" type="pres">
      <dgm:prSet presAssocID="{D8DED702-B472-433F-96F8-BD339449F239}" presName="Child" presStyleLbl="revTx" presStyleIdx="4" presStyleCnt="14">
        <dgm:presLayoutVars>
          <dgm:chMax val="0"/>
          <dgm:chPref val="0"/>
          <dgm:bulletEnabled val="1"/>
        </dgm:presLayoutVars>
      </dgm:prSet>
      <dgm:spPr/>
    </dgm:pt>
    <dgm:pt modelId="{ADCAE94F-AEB5-460C-929F-5C94418DAF5F}" type="pres">
      <dgm:prSet presAssocID="{D8DED702-B472-433F-96F8-BD339449F239}" presName="Parent" presStyleLbl="revTx" presStyleIdx="5" presStyleCnt="14">
        <dgm:presLayoutVars>
          <dgm:chMax val="1"/>
          <dgm:chPref val="1"/>
          <dgm:bulletEnabled val="1"/>
        </dgm:presLayoutVars>
      </dgm:prSet>
      <dgm:spPr/>
    </dgm:pt>
    <dgm:pt modelId="{71759A5F-9851-4496-A86B-4C0E6E1EC81B}" type="pres">
      <dgm:prSet presAssocID="{D0E47092-3CFA-4C07-8F47-3BDA2FC252DB}" presName="sibTrans" presStyleCnt="0"/>
      <dgm:spPr/>
    </dgm:pt>
    <dgm:pt modelId="{BA3AC91F-E689-4650-A00B-3E09753A9F11}" type="pres">
      <dgm:prSet presAssocID="{B8FFDFDF-D46B-4C72-BFFC-59726B6CB2BD}" presName="composite" presStyleCnt="0"/>
      <dgm:spPr/>
    </dgm:pt>
    <dgm:pt modelId="{8401D1CA-4A6C-4C9A-8336-5CCFD2263E08}" type="pres">
      <dgm:prSet presAssocID="{B8FFDFDF-D46B-4C72-BFFC-59726B6CB2BD}" presName="BackAccent" presStyleLbl="bgShp" presStyleIdx="3" presStyleCnt="7"/>
      <dgm:spPr/>
    </dgm:pt>
    <dgm:pt modelId="{540F69E4-10BB-44B4-9C4E-414D48C9DE38}" type="pres">
      <dgm:prSet presAssocID="{B8FFDFDF-D46B-4C72-BFFC-59726B6CB2BD}" presName="Accent" presStyleLbl="alignNode1" presStyleIdx="3" presStyleCnt="7"/>
      <dgm:spPr/>
    </dgm:pt>
    <dgm:pt modelId="{9D0A7973-9626-4DEF-B8A0-917D99DA8254}" type="pres">
      <dgm:prSet presAssocID="{B8FFDFDF-D46B-4C72-BFFC-59726B6CB2BD}" presName="Child" presStyleLbl="revTx" presStyleIdx="6" presStyleCnt="14">
        <dgm:presLayoutVars>
          <dgm:chMax val="0"/>
          <dgm:chPref val="0"/>
          <dgm:bulletEnabled val="1"/>
        </dgm:presLayoutVars>
      </dgm:prSet>
      <dgm:spPr/>
    </dgm:pt>
    <dgm:pt modelId="{8809109B-E4C4-4511-8798-1E26D5C1CFE3}" type="pres">
      <dgm:prSet presAssocID="{B8FFDFDF-D46B-4C72-BFFC-59726B6CB2BD}" presName="Parent" presStyleLbl="revTx" presStyleIdx="7" presStyleCnt="14">
        <dgm:presLayoutVars>
          <dgm:chMax val="1"/>
          <dgm:chPref val="1"/>
          <dgm:bulletEnabled val="1"/>
        </dgm:presLayoutVars>
      </dgm:prSet>
      <dgm:spPr/>
    </dgm:pt>
    <dgm:pt modelId="{13B1328D-B290-478A-A0D6-73818033D65B}" type="pres">
      <dgm:prSet presAssocID="{9BF5BE84-0052-4656-9C64-108CC1828DF1}" presName="sibTrans" presStyleCnt="0"/>
      <dgm:spPr/>
    </dgm:pt>
    <dgm:pt modelId="{666A477C-0B3B-4F00-B120-D5589C869DC7}" type="pres">
      <dgm:prSet presAssocID="{95238EAF-963B-4DD3-B609-F6786D3077FD}" presName="composite" presStyleCnt="0"/>
      <dgm:spPr/>
    </dgm:pt>
    <dgm:pt modelId="{28B0F137-D6E9-48A6-B5D1-FCEEC75DBE08}" type="pres">
      <dgm:prSet presAssocID="{95238EAF-963B-4DD3-B609-F6786D3077FD}" presName="BackAccent" presStyleLbl="bgShp" presStyleIdx="4" presStyleCnt="7"/>
      <dgm:spPr/>
    </dgm:pt>
    <dgm:pt modelId="{86930CA8-9EC3-408F-B7F6-D62B9E9D4FA9}" type="pres">
      <dgm:prSet presAssocID="{95238EAF-963B-4DD3-B609-F6786D3077FD}" presName="Accent" presStyleLbl="alignNode1" presStyleIdx="4" presStyleCnt="7"/>
      <dgm:spPr/>
    </dgm:pt>
    <dgm:pt modelId="{7A63A358-19A2-4B37-9660-C572D190EB18}" type="pres">
      <dgm:prSet presAssocID="{95238EAF-963B-4DD3-B609-F6786D3077FD}" presName="Child" presStyleLbl="revTx" presStyleIdx="8" presStyleCnt="14">
        <dgm:presLayoutVars>
          <dgm:chMax val="0"/>
          <dgm:chPref val="0"/>
          <dgm:bulletEnabled val="1"/>
        </dgm:presLayoutVars>
      </dgm:prSet>
      <dgm:spPr/>
    </dgm:pt>
    <dgm:pt modelId="{D3214EFE-19F2-4C82-9A2F-6AF0E31630BF}" type="pres">
      <dgm:prSet presAssocID="{95238EAF-963B-4DD3-B609-F6786D3077FD}" presName="Parent" presStyleLbl="revTx" presStyleIdx="9" presStyleCnt="14">
        <dgm:presLayoutVars>
          <dgm:chMax val="1"/>
          <dgm:chPref val="1"/>
          <dgm:bulletEnabled val="1"/>
        </dgm:presLayoutVars>
      </dgm:prSet>
      <dgm:spPr/>
    </dgm:pt>
    <dgm:pt modelId="{CEC13853-0E3E-40CA-8253-5C3F77BF6005}" type="pres">
      <dgm:prSet presAssocID="{F84EDC7C-9B51-4A21-B6B2-A81F1B4142DA}" presName="sibTrans" presStyleCnt="0"/>
      <dgm:spPr/>
    </dgm:pt>
    <dgm:pt modelId="{AFB3497E-8ACD-4EE5-A320-067730117F33}" type="pres">
      <dgm:prSet presAssocID="{7AFDED27-D60D-4F21-B01D-CDF2C8FA60B2}" presName="composite" presStyleCnt="0"/>
      <dgm:spPr/>
    </dgm:pt>
    <dgm:pt modelId="{B9C14721-BA5C-449A-BD63-D7525FEFA81B}" type="pres">
      <dgm:prSet presAssocID="{7AFDED27-D60D-4F21-B01D-CDF2C8FA60B2}" presName="BackAccent" presStyleLbl="bgShp" presStyleIdx="5" presStyleCnt="7"/>
      <dgm:spPr/>
    </dgm:pt>
    <dgm:pt modelId="{584FA0B7-8872-4A5F-8432-3320993FC6DD}" type="pres">
      <dgm:prSet presAssocID="{7AFDED27-D60D-4F21-B01D-CDF2C8FA60B2}" presName="Accent" presStyleLbl="alignNode1" presStyleIdx="5" presStyleCnt="7"/>
      <dgm:spPr/>
    </dgm:pt>
    <dgm:pt modelId="{B551E3CE-4CFA-42CD-B8B5-837B0753710F}" type="pres">
      <dgm:prSet presAssocID="{7AFDED27-D60D-4F21-B01D-CDF2C8FA60B2}" presName="Child" presStyleLbl="revTx" presStyleIdx="10" presStyleCnt="14">
        <dgm:presLayoutVars>
          <dgm:chMax val="0"/>
          <dgm:chPref val="0"/>
          <dgm:bulletEnabled val="1"/>
        </dgm:presLayoutVars>
      </dgm:prSet>
      <dgm:spPr/>
    </dgm:pt>
    <dgm:pt modelId="{A2AC229D-84DE-4938-BF0B-64DCFF044267}" type="pres">
      <dgm:prSet presAssocID="{7AFDED27-D60D-4F21-B01D-CDF2C8FA60B2}" presName="Parent" presStyleLbl="revTx" presStyleIdx="11" presStyleCnt="14">
        <dgm:presLayoutVars>
          <dgm:chMax val="1"/>
          <dgm:chPref val="1"/>
          <dgm:bulletEnabled val="1"/>
        </dgm:presLayoutVars>
      </dgm:prSet>
      <dgm:spPr/>
    </dgm:pt>
    <dgm:pt modelId="{BEC6132A-CB0B-490C-94F7-3AEDE32E0CEB}" type="pres">
      <dgm:prSet presAssocID="{A426D671-1FB7-4B9A-B26D-03A933B7EE38}" presName="sibTrans" presStyleCnt="0"/>
      <dgm:spPr/>
    </dgm:pt>
    <dgm:pt modelId="{B029C337-EA98-44E0-90C0-BEE243945395}" type="pres">
      <dgm:prSet presAssocID="{12BD1DE6-D527-4C10-9EC2-B6641FC8D5BD}" presName="composite" presStyleCnt="0"/>
      <dgm:spPr/>
    </dgm:pt>
    <dgm:pt modelId="{A6ED3CD2-B6B3-43AB-8269-F2C05C769B49}" type="pres">
      <dgm:prSet presAssocID="{12BD1DE6-D527-4C10-9EC2-B6641FC8D5BD}" presName="BackAccent" presStyleLbl="bgShp" presStyleIdx="6" presStyleCnt="7"/>
      <dgm:spPr/>
    </dgm:pt>
    <dgm:pt modelId="{09FE144F-CEC0-4B7C-A23B-F928A0B8ECBE}" type="pres">
      <dgm:prSet presAssocID="{12BD1DE6-D527-4C10-9EC2-B6641FC8D5BD}" presName="Accent" presStyleLbl="alignNode1" presStyleIdx="6" presStyleCnt="7"/>
      <dgm:spPr/>
    </dgm:pt>
    <dgm:pt modelId="{C9174787-7221-4D33-8523-38425B676C65}" type="pres">
      <dgm:prSet presAssocID="{12BD1DE6-D527-4C10-9EC2-B6641FC8D5BD}" presName="Child" presStyleLbl="revTx" presStyleIdx="12" presStyleCnt="14">
        <dgm:presLayoutVars>
          <dgm:chMax val="0"/>
          <dgm:chPref val="0"/>
          <dgm:bulletEnabled val="1"/>
        </dgm:presLayoutVars>
      </dgm:prSet>
      <dgm:spPr/>
    </dgm:pt>
    <dgm:pt modelId="{910EB11D-F72B-4CCE-A65B-644E1B86BBAB}" type="pres">
      <dgm:prSet presAssocID="{12BD1DE6-D527-4C10-9EC2-B6641FC8D5BD}" presName="Parent" presStyleLbl="revTx" presStyleIdx="13" presStyleCnt="14">
        <dgm:presLayoutVars>
          <dgm:chMax val="1"/>
          <dgm:chPref val="1"/>
          <dgm:bulletEnabled val="1"/>
        </dgm:presLayoutVars>
      </dgm:prSet>
      <dgm:spPr/>
    </dgm:pt>
  </dgm:ptLst>
  <dgm:cxnLst>
    <dgm:cxn modelId="{BB19A617-D802-4F2D-8B77-DCADDDF72DD1}" srcId="{47835387-A4F9-42AA-8AA9-7E8A4E121DFC}" destId="{3AA094FB-8943-4E84-BC65-32F68E119385}" srcOrd="0" destOrd="0" parTransId="{EA875A7C-167E-4F8E-B3F4-0A4F801C25E8}" sibTransId="{1AFD610C-2052-471B-8326-9566CFB4EAEF}"/>
    <dgm:cxn modelId="{891BE128-D22B-4BB2-8E7C-4B6ADB6898DB}" srcId="{D12D98CD-AC1F-4F9A-A564-237DC6645121}" destId="{12BD1DE6-D527-4C10-9EC2-B6641FC8D5BD}" srcOrd="6" destOrd="0" parTransId="{839891EA-4D9B-45DE-A2FE-B1F68430A057}" sibTransId="{6C9AE7CE-2E2C-4218-BA48-9E65CFA1E86A}"/>
    <dgm:cxn modelId="{8CF8D22D-7D20-449F-BC67-8C25DF720F37}" type="presOf" srcId="{3AA094FB-8943-4E84-BC65-32F68E119385}" destId="{8BE86FE9-74DA-4569-8F73-2B7ABBE70EC2}" srcOrd="0" destOrd="0" presId="urn:microsoft.com/office/officeart/2008/layout/IncreasingCircleProcess"/>
    <dgm:cxn modelId="{9E405E31-54B7-49CC-A154-0489F15C2DCF}" srcId="{D12D98CD-AC1F-4F9A-A564-237DC6645121}" destId="{D8DED702-B472-433F-96F8-BD339449F239}" srcOrd="2" destOrd="0" parTransId="{8A809591-C066-44E2-A85B-4DB56552F442}" sibTransId="{D0E47092-3CFA-4C07-8F47-3BDA2FC252DB}"/>
    <dgm:cxn modelId="{9F4ECC3A-43B8-4CA2-9468-D08BE7DA1FEA}" srcId="{12BD1DE6-D527-4C10-9EC2-B6641FC8D5BD}" destId="{D9363D1D-1806-4496-9EF4-68FA55C52350}" srcOrd="0" destOrd="0" parTransId="{AC7B27DD-DBEC-4EE2-8BBE-C612F286B88C}" sibTransId="{DA1B0018-F2EE-4087-A2D6-29F7CAE57630}"/>
    <dgm:cxn modelId="{FAB92C3B-D81F-4ECB-90BD-A4817916077A}" type="presOf" srcId="{D8DED702-B472-433F-96F8-BD339449F239}" destId="{ADCAE94F-AEB5-460C-929F-5C94418DAF5F}" srcOrd="0" destOrd="0" presId="urn:microsoft.com/office/officeart/2008/layout/IncreasingCircleProcess"/>
    <dgm:cxn modelId="{461CAA3C-0170-436D-A896-7B645C8FE206}" srcId="{7AFDED27-D60D-4F21-B01D-CDF2C8FA60B2}" destId="{3F771317-88CC-4612-B849-DE725E0E7D0F}" srcOrd="0" destOrd="0" parTransId="{20DD1DE2-F413-4C8E-B785-C99E3419A206}" sibTransId="{1EFD9FAC-0F3B-4E42-A77E-C789EACCA995}"/>
    <dgm:cxn modelId="{9B9D4446-AF54-47C0-B106-D7A0216DF65D}" srcId="{95238EAF-963B-4DD3-B609-F6786D3077FD}" destId="{CE3EF16C-DB8E-4849-A41B-A98BEE3FE803}" srcOrd="0" destOrd="0" parTransId="{88069D53-F930-4CBE-8849-4F1014159994}" sibTransId="{94DE9525-5FF2-4D8F-BD66-22C180D500F3}"/>
    <dgm:cxn modelId="{61C19F58-4DCB-4FD4-BEA7-D2FD3F42C990}" type="presOf" srcId="{12BD1DE6-D527-4C10-9EC2-B6641FC8D5BD}" destId="{910EB11D-F72B-4CCE-A65B-644E1B86BBAB}" srcOrd="0" destOrd="0" presId="urn:microsoft.com/office/officeart/2008/layout/IncreasingCircleProcess"/>
    <dgm:cxn modelId="{6018905B-4DC0-48A0-AB7A-AFACB0430A09}" srcId="{D12D98CD-AC1F-4F9A-A564-237DC6645121}" destId="{95238EAF-963B-4DD3-B609-F6786D3077FD}" srcOrd="4" destOrd="0" parTransId="{23428268-8B28-47CD-B347-8E125139FDEC}" sibTransId="{F84EDC7C-9B51-4A21-B6B2-A81F1B4142DA}"/>
    <dgm:cxn modelId="{2232EC6B-246E-41F1-BB2F-05CD633FE356}" srcId="{D12D98CD-AC1F-4F9A-A564-237DC6645121}" destId="{A7FFE0D2-8CEB-4EE3-94CB-8119E1777508}" srcOrd="0" destOrd="0" parTransId="{61ABB0D5-87F0-4D56-B5E9-6593487E029B}" sibTransId="{4FE2C8A0-8A34-4E4A-A9E8-9FDD3189F980}"/>
    <dgm:cxn modelId="{1AD8A96F-6D90-4DBB-AECD-71F1BEC7BEF1}" type="presOf" srcId="{47835387-A4F9-42AA-8AA9-7E8A4E121DFC}" destId="{08A24E44-04E3-4775-BD74-34113C101F29}" srcOrd="0" destOrd="0" presId="urn:microsoft.com/office/officeart/2008/layout/IncreasingCircleProcess"/>
    <dgm:cxn modelId="{1F238C7B-2B46-444C-B3BA-7F20A10D487F}" srcId="{D12D98CD-AC1F-4F9A-A564-237DC6645121}" destId="{47835387-A4F9-42AA-8AA9-7E8A4E121DFC}" srcOrd="1" destOrd="0" parTransId="{C3E09E98-41FF-49D0-91B2-5C17F885AFF9}" sibTransId="{19437742-59F2-4CA7-94E1-E3DD3E4E394E}"/>
    <dgm:cxn modelId="{4372EB7B-FDB0-402E-8776-A48AEC9FECD7}" type="presOf" srcId="{D12D98CD-AC1F-4F9A-A564-237DC6645121}" destId="{59945DD0-CF9E-4C35-9848-496FA1F8840B}" srcOrd="0" destOrd="0" presId="urn:microsoft.com/office/officeart/2008/layout/IncreasingCircleProcess"/>
    <dgm:cxn modelId="{DED1B080-AE5B-4A04-8989-1F7A421CFDDB}" type="presOf" srcId="{7AFDED27-D60D-4F21-B01D-CDF2C8FA60B2}" destId="{A2AC229D-84DE-4938-BF0B-64DCFF044267}" srcOrd="0" destOrd="0" presId="urn:microsoft.com/office/officeart/2008/layout/IncreasingCircleProcess"/>
    <dgm:cxn modelId="{BFB4C283-5623-4A93-B129-FAC7E7DAE064}" type="presOf" srcId="{B8FFDFDF-D46B-4C72-BFFC-59726B6CB2BD}" destId="{8809109B-E4C4-4511-8798-1E26D5C1CFE3}" srcOrd="0" destOrd="0" presId="urn:microsoft.com/office/officeart/2008/layout/IncreasingCircleProcess"/>
    <dgm:cxn modelId="{0CC0AB8A-1D06-4247-B599-253084D702C5}" type="presOf" srcId="{D9363D1D-1806-4496-9EF4-68FA55C52350}" destId="{C9174787-7221-4D33-8523-38425B676C65}" srcOrd="0" destOrd="0" presId="urn:microsoft.com/office/officeart/2008/layout/IncreasingCircleProcess"/>
    <dgm:cxn modelId="{DFDD5696-CD60-427E-85B4-90A2445F17B1}" type="presOf" srcId="{962C8695-BDC2-4D4D-BED6-FF75F41FB6A5}" destId="{9E63E7C3-2DC1-41B1-9EA2-9FAC94E24C1A}" srcOrd="0" destOrd="0" presId="urn:microsoft.com/office/officeart/2008/layout/IncreasingCircleProcess"/>
    <dgm:cxn modelId="{31011AA9-63B8-40B4-AD5E-A6660FA9DCA0}" type="presOf" srcId="{95238EAF-963B-4DD3-B609-F6786D3077FD}" destId="{D3214EFE-19F2-4C82-9A2F-6AF0E31630BF}" srcOrd="0" destOrd="0" presId="urn:microsoft.com/office/officeart/2008/layout/IncreasingCircleProcess"/>
    <dgm:cxn modelId="{619ACAA9-CB6E-4F69-8032-BF00AA3DB4F9}" srcId="{D12D98CD-AC1F-4F9A-A564-237DC6645121}" destId="{B8FFDFDF-D46B-4C72-BFFC-59726B6CB2BD}" srcOrd="3" destOrd="0" parTransId="{A1DA1024-EA0D-4E60-9244-017ECE0AE70F}" sibTransId="{9BF5BE84-0052-4656-9C64-108CC1828DF1}"/>
    <dgm:cxn modelId="{E152F4B2-FB0F-400D-9E8C-ED3CCAA19946}" srcId="{D12D98CD-AC1F-4F9A-A564-237DC6645121}" destId="{7AFDED27-D60D-4F21-B01D-CDF2C8FA60B2}" srcOrd="5" destOrd="0" parTransId="{11FDD9B9-4BCE-4E11-86CA-1C3028F0ED0E}" sibTransId="{A426D671-1FB7-4B9A-B26D-03A933B7EE38}"/>
    <dgm:cxn modelId="{62EA13B5-F31E-4EA5-8A5C-3EF832E3AA99}" type="presOf" srcId="{3F771317-88CC-4612-B849-DE725E0E7D0F}" destId="{B551E3CE-4CFA-42CD-B8B5-837B0753710F}" srcOrd="0" destOrd="0" presId="urn:microsoft.com/office/officeart/2008/layout/IncreasingCircleProcess"/>
    <dgm:cxn modelId="{AF20D7B5-F0BB-4735-AF0D-ED975DDF2C1E}" type="presOf" srcId="{021E21D2-7F29-4B10-B32E-C8144595A630}" destId="{9D0A7973-9626-4DEF-B8A0-917D99DA8254}" srcOrd="0" destOrd="0" presId="urn:microsoft.com/office/officeart/2008/layout/IncreasingCircleProcess"/>
    <dgm:cxn modelId="{280FC7C8-E205-4D2D-8056-00FCD2C13B80}" srcId="{A7FFE0D2-8CEB-4EE3-94CB-8119E1777508}" destId="{962C8695-BDC2-4D4D-BED6-FF75F41FB6A5}" srcOrd="0" destOrd="0" parTransId="{CD053779-8929-4AA5-A1B5-DDC2C15662D5}" sibTransId="{B3A18DBE-23D9-4A10-BDF4-332AD6161194}"/>
    <dgm:cxn modelId="{D8BEBCCA-4FBE-4048-8857-38C9E7A153B0}" type="presOf" srcId="{F169B7C9-9292-4354-B097-3592855D4F1F}" destId="{FA6432C6-BF65-4647-9E0C-AED4CFDBD31B}" srcOrd="0" destOrd="0" presId="urn:microsoft.com/office/officeart/2008/layout/IncreasingCircleProcess"/>
    <dgm:cxn modelId="{1A119FEA-CA06-4127-9D86-87814289BF74}" type="presOf" srcId="{CE3EF16C-DB8E-4849-A41B-A98BEE3FE803}" destId="{7A63A358-19A2-4B37-9660-C572D190EB18}" srcOrd="0" destOrd="0" presId="urn:microsoft.com/office/officeart/2008/layout/IncreasingCircleProcess"/>
    <dgm:cxn modelId="{E5D6BCEC-908C-4457-988D-BE9874BB31E8}" type="presOf" srcId="{A7FFE0D2-8CEB-4EE3-94CB-8119E1777508}" destId="{DA7C9F66-23AC-46B4-84C8-3C9B561B5551}" srcOrd="0" destOrd="0" presId="urn:microsoft.com/office/officeart/2008/layout/IncreasingCircleProcess"/>
    <dgm:cxn modelId="{7A29B5EF-3069-48A3-B903-78447CAFD18B}" srcId="{D8DED702-B472-433F-96F8-BD339449F239}" destId="{F169B7C9-9292-4354-B097-3592855D4F1F}" srcOrd="0" destOrd="0" parTransId="{15DA6B81-17C9-4483-BA48-BE378BA79CA1}" sibTransId="{FC2BA1C9-12BC-4E9B-B5A9-533F598CEBFA}"/>
    <dgm:cxn modelId="{1B8DCDF0-B5F1-40CD-9E7A-A2F59D9DB8FF}" srcId="{B8FFDFDF-D46B-4C72-BFFC-59726B6CB2BD}" destId="{021E21D2-7F29-4B10-B32E-C8144595A630}" srcOrd="0" destOrd="0" parTransId="{BE6EC3B6-403B-4E2C-BF33-BE4CE540E14C}" sibTransId="{7F78998F-634E-471F-B892-2BF5C7667764}"/>
    <dgm:cxn modelId="{1930C864-D707-4655-8461-7D8E1562A729}" type="presParOf" srcId="{59945DD0-CF9E-4C35-9848-496FA1F8840B}" destId="{FE915F9B-4614-4524-AFBF-0A8440D6EA3C}" srcOrd="0" destOrd="0" presId="urn:microsoft.com/office/officeart/2008/layout/IncreasingCircleProcess"/>
    <dgm:cxn modelId="{DE7600DD-77C7-4B89-AC50-A17751982DB0}" type="presParOf" srcId="{FE915F9B-4614-4524-AFBF-0A8440D6EA3C}" destId="{A8049957-DB28-4033-870F-A38ADE9AEF4D}" srcOrd="0" destOrd="0" presId="urn:microsoft.com/office/officeart/2008/layout/IncreasingCircleProcess"/>
    <dgm:cxn modelId="{1F14E473-DAEA-4D5E-8AFB-3CC7BE731C79}" type="presParOf" srcId="{FE915F9B-4614-4524-AFBF-0A8440D6EA3C}" destId="{876F5213-6066-4DC6-81D8-4C97BA2E3932}" srcOrd="1" destOrd="0" presId="urn:microsoft.com/office/officeart/2008/layout/IncreasingCircleProcess"/>
    <dgm:cxn modelId="{33A1AC55-0BEF-47C7-9D48-6C903F029074}" type="presParOf" srcId="{FE915F9B-4614-4524-AFBF-0A8440D6EA3C}" destId="{9E63E7C3-2DC1-41B1-9EA2-9FAC94E24C1A}" srcOrd="2" destOrd="0" presId="urn:microsoft.com/office/officeart/2008/layout/IncreasingCircleProcess"/>
    <dgm:cxn modelId="{DECBDDB4-75C0-45F3-958E-2B5E0F560F26}" type="presParOf" srcId="{FE915F9B-4614-4524-AFBF-0A8440D6EA3C}" destId="{DA7C9F66-23AC-46B4-84C8-3C9B561B5551}" srcOrd="3" destOrd="0" presId="urn:microsoft.com/office/officeart/2008/layout/IncreasingCircleProcess"/>
    <dgm:cxn modelId="{2A5FB185-0AA9-4BC7-BE9E-51FB97529C2E}" type="presParOf" srcId="{59945DD0-CF9E-4C35-9848-496FA1F8840B}" destId="{B126CF6E-8BBD-437C-9BA8-5D562AB59303}" srcOrd="1" destOrd="0" presId="urn:microsoft.com/office/officeart/2008/layout/IncreasingCircleProcess"/>
    <dgm:cxn modelId="{65E3D92F-7980-43D0-9766-53887A7F8E0F}" type="presParOf" srcId="{59945DD0-CF9E-4C35-9848-496FA1F8840B}" destId="{857E9252-6BD0-4315-940F-203AB5C47BFB}" srcOrd="2" destOrd="0" presId="urn:microsoft.com/office/officeart/2008/layout/IncreasingCircleProcess"/>
    <dgm:cxn modelId="{69D37174-BE00-40D5-B853-4D5BCBCE9FB6}" type="presParOf" srcId="{857E9252-6BD0-4315-940F-203AB5C47BFB}" destId="{6275F2FF-0D58-427A-AC4D-920E9F0FE35C}" srcOrd="0" destOrd="0" presId="urn:microsoft.com/office/officeart/2008/layout/IncreasingCircleProcess"/>
    <dgm:cxn modelId="{92D34693-1263-4CD3-A0D8-5D12C087A870}" type="presParOf" srcId="{857E9252-6BD0-4315-940F-203AB5C47BFB}" destId="{63F27F19-940A-49FE-BC3F-B77A5FC33E9C}" srcOrd="1" destOrd="0" presId="urn:microsoft.com/office/officeart/2008/layout/IncreasingCircleProcess"/>
    <dgm:cxn modelId="{56BEEF25-CC87-4C19-BEC5-5000B3036CD5}" type="presParOf" srcId="{857E9252-6BD0-4315-940F-203AB5C47BFB}" destId="{8BE86FE9-74DA-4569-8F73-2B7ABBE70EC2}" srcOrd="2" destOrd="0" presId="urn:microsoft.com/office/officeart/2008/layout/IncreasingCircleProcess"/>
    <dgm:cxn modelId="{E94AF969-2355-47EB-B6D2-EDABF0A8E842}" type="presParOf" srcId="{857E9252-6BD0-4315-940F-203AB5C47BFB}" destId="{08A24E44-04E3-4775-BD74-34113C101F29}" srcOrd="3" destOrd="0" presId="urn:microsoft.com/office/officeart/2008/layout/IncreasingCircleProcess"/>
    <dgm:cxn modelId="{B9B14EE9-5341-4EA2-845E-36DFD73F5B3C}" type="presParOf" srcId="{59945DD0-CF9E-4C35-9848-496FA1F8840B}" destId="{B505A20C-2027-4CA6-8D85-0E5243E663C5}" srcOrd="3" destOrd="0" presId="urn:microsoft.com/office/officeart/2008/layout/IncreasingCircleProcess"/>
    <dgm:cxn modelId="{6EE6B5E6-E67B-4AC0-BE4B-25BE1114327F}" type="presParOf" srcId="{59945DD0-CF9E-4C35-9848-496FA1F8840B}" destId="{7F921960-D6B4-4A3D-9953-A54E463C0F54}" srcOrd="4" destOrd="0" presId="urn:microsoft.com/office/officeart/2008/layout/IncreasingCircleProcess"/>
    <dgm:cxn modelId="{00DDC848-6CC0-4D94-A6B1-EA05168F2995}" type="presParOf" srcId="{7F921960-D6B4-4A3D-9953-A54E463C0F54}" destId="{3108422C-1577-4A1A-B79D-D931FB3E3375}" srcOrd="0" destOrd="0" presId="urn:microsoft.com/office/officeart/2008/layout/IncreasingCircleProcess"/>
    <dgm:cxn modelId="{D965EBAC-7527-40FC-934A-803E30D5F300}" type="presParOf" srcId="{7F921960-D6B4-4A3D-9953-A54E463C0F54}" destId="{D8DCEA4F-4AA7-40E0-8F05-B6AEC623FEC0}" srcOrd="1" destOrd="0" presId="urn:microsoft.com/office/officeart/2008/layout/IncreasingCircleProcess"/>
    <dgm:cxn modelId="{6A963B24-856F-438D-B99B-686FECAEE3ED}" type="presParOf" srcId="{7F921960-D6B4-4A3D-9953-A54E463C0F54}" destId="{FA6432C6-BF65-4647-9E0C-AED4CFDBD31B}" srcOrd="2" destOrd="0" presId="urn:microsoft.com/office/officeart/2008/layout/IncreasingCircleProcess"/>
    <dgm:cxn modelId="{54CC5937-9784-4468-9318-E18BD49A8F21}" type="presParOf" srcId="{7F921960-D6B4-4A3D-9953-A54E463C0F54}" destId="{ADCAE94F-AEB5-460C-929F-5C94418DAF5F}" srcOrd="3" destOrd="0" presId="urn:microsoft.com/office/officeart/2008/layout/IncreasingCircleProcess"/>
    <dgm:cxn modelId="{776E1430-34C5-4778-AE63-348612D558F7}" type="presParOf" srcId="{59945DD0-CF9E-4C35-9848-496FA1F8840B}" destId="{71759A5F-9851-4496-A86B-4C0E6E1EC81B}" srcOrd="5" destOrd="0" presId="urn:microsoft.com/office/officeart/2008/layout/IncreasingCircleProcess"/>
    <dgm:cxn modelId="{AD4EDE80-4B5A-4C3F-BA71-97D43D314767}" type="presParOf" srcId="{59945DD0-CF9E-4C35-9848-496FA1F8840B}" destId="{BA3AC91F-E689-4650-A00B-3E09753A9F11}" srcOrd="6" destOrd="0" presId="urn:microsoft.com/office/officeart/2008/layout/IncreasingCircleProcess"/>
    <dgm:cxn modelId="{BFE69DD0-62F5-4B9E-8E8C-FB876142324F}" type="presParOf" srcId="{BA3AC91F-E689-4650-A00B-3E09753A9F11}" destId="{8401D1CA-4A6C-4C9A-8336-5CCFD2263E08}" srcOrd="0" destOrd="0" presId="urn:microsoft.com/office/officeart/2008/layout/IncreasingCircleProcess"/>
    <dgm:cxn modelId="{3A8D76D8-78DD-45C9-B8D5-51311326ADF0}" type="presParOf" srcId="{BA3AC91F-E689-4650-A00B-3E09753A9F11}" destId="{540F69E4-10BB-44B4-9C4E-414D48C9DE38}" srcOrd="1" destOrd="0" presId="urn:microsoft.com/office/officeart/2008/layout/IncreasingCircleProcess"/>
    <dgm:cxn modelId="{3145B357-3020-41FF-93A5-ADEDDBBC1DA3}" type="presParOf" srcId="{BA3AC91F-E689-4650-A00B-3E09753A9F11}" destId="{9D0A7973-9626-4DEF-B8A0-917D99DA8254}" srcOrd="2" destOrd="0" presId="urn:microsoft.com/office/officeart/2008/layout/IncreasingCircleProcess"/>
    <dgm:cxn modelId="{7896E396-33F6-47C8-856F-22666A333330}" type="presParOf" srcId="{BA3AC91F-E689-4650-A00B-3E09753A9F11}" destId="{8809109B-E4C4-4511-8798-1E26D5C1CFE3}" srcOrd="3" destOrd="0" presId="urn:microsoft.com/office/officeart/2008/layout/IncreasingCircleProcess"/>
    <dgm:cxn modelId="{A130A2DD-7E85-4F6C-9B23-7BBCC0BF1FB2}" type="presParOf" srcId="{59945DD0-CF9E-4C35-9848-496FA1F8840B}" destId="{13B1328D-B290-478A-A0D6-73818033D65B}" srcOrd="7" destOrd="0" presId="urn:microsoft.com/office/officeart/2008/layout/IncreasingCircleProcess"/>
    <dgm:cxn modelId="{7B4A350E-B5C2-4954-A613-EE65814E3AC4}" type="presParOf" srcId="{59945DD0-CF9E-4C35-9848-496FA1F8840B}" destId="{666A477C-0B3B-4F00-B120-D5589C869DC7}" srcOrd="8" destOrd="0" presId="urn:microsoft.com/office/officeart/2008/layout/IncreasingCircleProcess"/>
    <dgm:cxn modelId="{3CCAF09E-5B55-4EDC-B0CC-F622E39EE69E}" type="presParOf" srcId="{666A477C-0B3B-4F00-B120-D5589C869DC7}" destId="{28B0F137-D6E9-48A6-B5D1-FCEEC75DBE08}" srcOrd="0" destOrd="0" presId="urn:microsoft.com/office/officeart/2008/layout/IncreasingCircleProcess"/>
    <dgm:cxn modelId="{BF2C1290-7FFF-45C9-A427-064E541EEF6E}" type="presParOf" srcId="{666A477C-0B3B-4F00-B120-D5589C869DC7}" destId="{86930CA8-9EC3-408F-B7F6-D62B9E9D4FA9}" srcOrd="1" destOrd="0" presId="urn:microsoft.com/office/officeart/2008/layout/IncreasingCircleProcess"/>
    <dgm:cxn modelId="{E9E5B341-38E6-4A06-AB86-53F20B6674DD}" type="presParOf" srcId="{666A477C-0B3B-4F00-B120-D5589C869DC7}" destId="{7A63A358-19A2-4B37-9660-C572D190EB18}" srcOrd="2" destOrd="0" presId="urn:microsoft.com/office/officeart/2008/layout/IncreasingCircleProcess"/>
    <dgm:cxn modelId="{8B515F6E-53E8-4F68-BAAC-21101881192F}" type="presParOf" srcId="{666A477C-0B3B-4F00-B120-D5589C869DC7}" destId="{D3214EFE-19F2-4C82-9A2F-6AF0E31630BF}" srcOrd="3" destOrd="0" presId="urn:microsoft.com/office/officeart/2008/layout/IncreasingCircleProcess"/>
    <dgm:cxn modelId="{88022557-3DCB-4D99-BF52-1FD0AC46BE55}" type="presParOf" srcId="{59945DD0-CF9E-4C35-9848-496FA1F8840B}" destId="{CEC13853-0E3E-40CA-8253-5C3F77BF6005}" srcOrd="9" destOrd="0" presId="urn:microsoft.com/office/officeart/2008/layout/IncreasingCircleProcess"/>
    <dgm:cxn modelId="{DC8A72E3-FC82-4B01-AF9F-8E8DA8E9FFA2}" type="presParOf" srcId="{59945DD0-CF9E-4C35-9848-496FA1F8840B}" destId="{AFB3497E-8ACD-4EE5-A320-067730117F33}" srcOrd="10" destOrd="0" presId="urn:microsoft.com/office/officeart/2008/layout/IncreasingCircleProcess"/>
    <dgm:cxn modelId="{44AA3A5C-3324-498B-A3A6-99C617E25A54}" type="presParOf" srcId="{AFB3497E-8ACD-4EE5-A320-067730117F33}" destId="{B9C14721-BA5C-449A-BD63-D7525FEFA81B}" srcOrd="0" destOrd="0" presId="urn:microsoft.com/office/officeart/2008/layout/IncreasingCircleProcess"/>
    <dgm:cxn modelId="{92A35E98-EFA9-4AFD-A9CC-5251D5833882}" type="presParOf" srcId="{AFB3497E-8ACD-4EE5-A320-067730117F33}" destId="{584FA0B7-8872-4A5F-8432-3320993FC6DD}" srcOrd="1" destOrd="0" presId="urn:microsoft.com/office/officeart/2008/layout/IncreasingCircleProcess"/>
    <dgm:cxn modelId="{C175DA24-733A-45EC-9C45-6196CF3A837C}" type="presParOf" srcId="{AFB3497E-8ACD-4EE5-A320-067730117F33}" destId="{B551E3CE-4CFA-42CD-B8B5-837B0753710F}" srcOrd="2" destOrd="0" presId="urn:microsoft.com/office/officeart/2008/layout/IncreasingCircleProcess"/>
    <dgm:cxn modelId="{43DB2DA3-CF77-4B18-A4C7-C98D85D4C3DA}" type="presParOf" srcId="{AFB3497E-8ACD-4EE5-A320-067730117F33}" destId="{A2AC229D-84DE-4938-BF0B-64DCFF044267}" srcOrd="3" destOrd="0" presId="urn:microsoft.com/office/officeart/2008/layout/IncreasingCircleProcess"/>
    <dgm:cxn modelId="{32CAF770-66EE-4AF3-9FD2-60102FC1AC58}" type="presParOf" srcId="{59945DD0-CF9E-4C35-9848-496FA1F8840B}" destId="{BEC6132A-CB0B-490C-94F7-3AEDE32E0CEB}" srcOrd="11" destOrd="0" presId="urn:microsoft.com/office/officeart/2008/layout/IncreasingCircleProcess"/>
    <dgm:cxn modelId="{7751846F-E23E-46EC-891D-5EDC6AD217E2}" type="presParOf" srcId="{59945DD0-CF9E-4C35-9848-496FA1F8840B}" destId="{B029C337-EA98-44E0-90C0-BEE243945395}" srcOrd="12" destOrd="0" presId="urn:microsoft.com/office/officeart/2008/layout/IncreasingCircleProcess"/>
    <dgm:cxn modelId="{A4D3D5A6-E06E-4307-B9AB-8229B35C218D}" type="presParOf" srcId="{B029C337-EA98-44E0-90C0-BEE243945395}" destId="{A6ED3CD2-B6B3-43AB-8269-F2C05C769B49}" srcOrd="0" destOrd="0" presId="urn:microsoft.com/office/officeart/2008/layout/IncreasingCircleProcess"/>
    <dgm:cxn modelId="{6C37A86A-25B5-4AB4-A1E3-582211AEFD42}" type="presParOf" srcId="{B029C337-EA98-44E0-90C0-BEE243945395}" destId="{09FE144F-CEC0-4B7C-A23B-F928A0B8ECBE}" srcOrd="1" destOrd="0" presId="urn:microsoft.com/office/officeart/2008/layout/IncreasingCircleProcess"/>
    <dgm:cxn modelId="{D74C82C2-2725-4E6E-966A-5BD2E1D68071}" type="presParOf" srcId="{B029C337-EA98-44E0-90C0-BEE243945395}" destId="{C9174787-7221-4D33-8523-38425B676C65}" srcOrd="2" destOrd="0" presId="urn:microsoft.com/office/officeart/2008/layout/IncreasingCircleProcess"/>
    <dgm:cxn modelId="{B540AC02-1903-4A67-97D7-B4F4455057EB}" type="presParOf" srcId="{B029C337-EA98-44E0-90C0-BEE243945395}" destId="{910EB11D-F72B-4CCE-A65B-644E1B86BBAB}" srcOrd="3" destOrd="0" presId="urn:microsoft.com/office/officeart/2008/layout/Increasing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049957-DB28-4033-870F-A38ADE9AEF4D}">
      <dsp:nvSpPr>
        <dsp:cNvPr id="0" name=""/>
        <dsp:cNvSpPr/>
      </dsp:nvSpPr>
      <dsp:spPr>
        <a:xfrm>
          <a:off x="6198"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6F5213-6066-4DC6-81D8-4C97BA2E3932}">
      <dsp:nvSpPr>
        <dsp:cNvPr id="0" name=""/>
        <dsp:cNvSpPr/>
      </dsp:nvSpPr>
      <dsp:spPr>
        <a:xfrm>
          <a:off x="43516" y="37318"/>
          <a:ext cx="298544" cy="298544"/>
        </a:xfrm>
        <a:prstGeom prst="chord">
          <a:avLst>
            <a:gd name="adj1" fmla="val 2735082"/>
            <a:gd name="adj2" fmla="val 8064918"/>
          </a:avLst>
        </a:prstGeom>
        <a:solidFill>
          <a:schemeClr val="accent4">
            <a:shade val="50000"/>
            <a:hueOff val="0"/>
            <a:satOff val="0"/>
            <a:lumOff val="0"/>
            <a:alphaOff val="0"/>
          </a:schemeClr>
        </a:solidFill>
        <a:ln w="12700" cap="flat" cmpd="sng" algn="ctr">
          <a:solidFill>
            <a:schemeClr val="accent4">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E63E7C3-2DC1-41B1-9EA2-9FAC94E24C1A}">
      <dsp:nvSpPr>
        <dsp:cNvPr id="0" name=""/>
        <dsp:cNvSpPr/>
      </dsp:nvSpPr>
      <dsp:spPr>
        <a:xfrm>
          <a:off x="457126"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marL="0" lvl="0" indent="0" algn="l" defTabSz="488950">
            <a:lnSpc>
              <a:spcPct val="90000"/>
            </a:lnSpc>
            <a:spcBef>
              <a:spcPct val="0"/>
            </a:spcBef>
            <a:spcAft>
              <a:spcPct val="35000"/>
            </a:spcAft>
            <a:buNone/>
          </a:pPr>
          <a:r>
            <a:rPr lang="en-US" sz="1100" b="1" i="0" kern="1200" dirty="0"/>
            <a:t>Medical Department of Hampden-Sydney College</a:t>
          </a:r>
          <a:r>
            <a:rPr lang="en-US" sz="1100" b="0" i="0" kern="1200" dirty="0"/>
            <a:t> opens</a:t>
          </a:r>
          <a:endParaRPr lang="en-US" sz="1100" kern="1200" dirty="0"/>
        </a:p>
      </dsp:txBody>
      <dsp:txXfrm>
        <a:off x="457126" y="373181"/>
        <a:ext cx="1103994" cy="1570470"/>
      </dsp:txXfrm>
    </dsp:sp>
    <dsp:sp modelId="{DA7C9F66-23AC-46B4-84C8-3C9B561B5551}">
      <dsp:nvSpPr>
        <dsp:cNvPr id="0" name=""/>
        <dsp:cNvSpPr/>
      </dsp:nvSpPr>
      <dsp:spPr>
        <a:xfrm>
          <a:off x="457126"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marL="0" lvl="0" indent="0" algn="l" defTabSz="800100">
            <a:lnSpc>
              <a:spcPct val="90000"/>
            </a:lnSpc>
            <a:spcBef>
              <a:spcPct val="0"/>
            </a:spcBef>
            <a:spcAft>
              <a:spcPct val="35000"/>
            </a:spcAft>
            <a:buNone/>
          </a:pPr>
          <a:r>
            <a:rPr lang="en-US" sz="1800" kern="1200" dirty="0"/>
            <a:t>1838</a:t>
          </a:r>
        </a:p>
      </dsp:txBody>
      <dsp:txXfrm>
        <a:off x="457126" y="0"/>
        <a:ext cx="1103994" cy="373181"/>
      </dsp:txXfrm>
    </dsp:sp>
    <dsp:sp modelId="{6275F2FF-0D58-427A-AC4D-920E9F0FE35C}">
      <dsp:nvSpPr>
        <dsp:cNvPr id="0" name=""/>
        <dsp:cNvSpPr/>
      </dsp:nvSpPr>
      <dsp:spPr>
        <a:xfrm>
          <a:off x="1638866"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F27F19-940A-49FE-BC3F-B77A5FC33E9C}">
      <dsp:nvSpPr>
        <dsp:cNvPr id="0" name=""/>
        <dsp:cNvSpPr/>
      </dsp:nvSpPr>
      <dsp:spPr>
        <a:xfrm>
          <a:off x="1676184" y="37318"/>
          <a:ext cx="298544" cy="298544"/>
        </a:xfrm>
        <a:prstGeom prst="chord">
          <a:avLst>
            <a:gd name="adj1" fmla="val 1522614"/>
            <a:gd name="adj2" fmla="val 9277386"/>
          </a:avLst>
        </a:prstGeom>
        <a:solidFill>
          <a:schemeClr val="accent4">
            <a:shade val="50000"/>
            <a:hueOff val="-169773"/>
            <a:satOff val="0"/>
            <a:lumOff val="13801"/>
            <a:alphaOff val="0"/>
          </a:schemeClr>
        </a:solidFill>
        <a:ln w="12700" cap="flat" cmpd="sng" algn="ctr">
          <a:solidFill>
            <a:schemeClr val="accent4">
              <a:shade val="50000"/>
              <a:hueOff val="-169773"/>
              <a:satOff val="0"/>
              <a:lumOff val="1380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E86FE9-74DA-4569-8F73-2B7ABBE70EC2}">
      <dsp:nvSpPr>
        <dsp:cNvPr id="0" name=""/>
        <dsp:cNvSpPr/>
      </dsp:nvSpPr>
      <dsp:spPr>
        <a:xfrm>
          <a:off x="2089793"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marL="0" lvl="0" indent="0" algn="l" defTabSz="488950">
            <a:lnSpc>
              <a:spcPct val="90000"/>
            </a:lnSpc>
            <a:spcBef>
              <a:spcPct val="0"/>
            </a:spcBef>
            <a:spcAft>
              <a:spcPct val="35000"/>
            </a:spcAft>
            <a:buNone/>
          </a:pPr>
          <a:r>
            <a:rPr lang="en-US" sz="1100" b="0" i="0" kern="1200" dirty="0"/>
            <a:t>Medical Department of Hampden-Sydney College </a:t>
          </a:r>
          <a:r>
            <a:rPr lang="en-US" sz="1100" b="1" i="0" kern="1200" dirty="0"/>
            <a:t>becomes the Medical College of Virginia (MCV)</a:t>
          </a:r>
          <a:endParaRPr lang="en-US" sz="1100" b="1" kern="1200" dirty="0"/>
        </a:p>
      </dsp:txBody>
      <dsp:txXfrm>
        <a:off x="2089793" y="373181"/>
        <a:ext cx="1103994" cy="1570470"/>
      </dsp:txXfrm>
    </dsp:sp>
    <dsp:sp modelId="{08A24E44-04E3-4775-BD74-34113C101F29}">
      <dsp:nvSpPr>
        <dsp:cNvPr id="0" name=""/>
        <dsp:cNvSpPr/>
      </dsp:nvSpPr>
      <dsp:spPr>
        <a:xfrm>
          <a:off x="2089793"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marL="0" lvl="0" indent="0" algn="l" defTabSz="800100">
            <a:lnSpc>
              <a:spcPct val="90000"/>
            </a:lnSpc>
            <a:spcBef>
              <a:spcPct val="0"/>
            </a:spcBef>
            <a:spcAft>
              <a:spcPct val="35000"/>
            </a:spcAft>
            <a:buNone/>
          </a:pPr>
          <a:r>
            <a:rPr lang="en-US" sz="1800" kern="1200" dirty="0"/>
            <a:t>1854</a:t>
          </a:r>
        </a:p>
      </dsp:txBody>
      <dsp:txXfrm>
        <a:off x="2089793" y="0"/>
        <a:ext cx="1103994" cy="373181"/>
      </dsp:txXfrm>
    </dsp:sp>
    <dsp:sp modelId="{3108422C-1577-4A1A-B79D-D931FB3E3375}">
      <dsp:nvSpPr>
        <dsp:cNvPr id="0" name=""/>
        <dsp:cNvSpPr/>
      </dsp:nvSpPr>
      <dsp:spPr>
        <a:xfrm>
          <a:off x="3271534"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DCEA4F-4AA7-40E0-8F05-B6AEC623FEC0}">
      <dsp:nvSpPr>
        <dsp:cNvPr id="0" name=""/>
        <dsp:cNvSpPr/>
      </dsp:nvSpPr>
      <dsp:spPr>
        <a:xfrm>
          <a:off x="3308852" y="37318"/>
          <a:ext cx="298544" cy="298544"/>
        </a:xfrm>
        <a:prstGeom prst="chord">
          <a:avLst>
            <a:gd name="adj1" fmla="val 492798"/>
            <a:gd name="adj2" fmla="val 10307202"/>
          </a:avLst>
        </a:prstGeom>
        <a:solidFill>
          <a:schemeClr val="accent4">
            <a:shade val="50000"/>
            <a:hueOff val="-339545"/>
            <a:satOff val="0"/>
            <a:lumOff val="27602"/>
            <a:alphaOff val="0"/>
          </a:schemeClr>
        </a:solidFill>
        <a:ln w="12700" cap="flat" cmpd="sng" algn="ctr">
          <a:solidFill>
            <a:schemeClr val="accent4">
              <a:shade val="50000"/>
              <a:hueOff val="-339545"/>
              <a:satOff val="0"/>
              <a:lumOff val="276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6432C6-BF65-4647-9E0C-AED4CFDBD31B}">
      <dsp:nvSpPr>
        <dsp:cNvPr id="0" name=""/>
        <dsp:cNvSpPr/>
      </dsp:nvSpPr>
      <dsp:spPr>
        <a:xfrm>
          <a:off x="3722461"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marL="0" lvl="0" indent="0" algn="l" defTabSz="488950">
            <a:lnSpc>
              <a:spcPct val="90000"/>
            </a:lnSpc>
            <a:spcBef>
              <a:spcPct val="0"/>
            </a:spcBef>
            <a:spcAft>
              <a:spcPct val="35000"/>
            </a:spcAft>
            <a:buNone/>
          </a:pPr>
          <a:r>
            <a:rPr lang="en-US" sz="1100" kern="1200" dirty="0"/>
            <a:t>MCV </a:t>
          </a:r>
          <a:r>
            <a:rPr lang="en-US" sz="1100" b="0" kern="1200" dirty="0"/>
            <a:t>remains open through the </a:t>
          </a:r>
          <a:r>
            <a:rPr lang="en-US" sz="1100" b="1" kern="1200" dirty="0"/>
            <a:t>Civil War</a:t>
          </a:r>
          <a:r>
            <a:rPr lang="en-US" sz="1100" kern="1200" dirty="0"/>
            <a:t>, graduating 1 class each year</a:t>
          </a:r>
        </a:p>
      </dsp:txBody>
      <dsp:txXfrm>
        <a:off x="3722461" y="373181"/>
        <a:ext cx="1103994" cy="1570470"/>
      </dsp:txXfrm>
    </dsp:sp>
    <dsp:sp modelId="{ADCAE94F-AEB5-460C-929F-5C94418DAF5F}">
      <dsp:nvSpPr>
        <dsp:cNvPr id="0" name=""/>
        <dsp:cNvSpPr/>
      </dsp:nvSpPr>
      <dsp:spPr>
        <a:xfrm>
          <a:off x="3722461"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marL="0" lvl="0" indent="0" algn="l" defTabSz="800100">
            <a:lnSpc>
              <a:spcPct val="90000"/>
            </a:lnSpc>
            <a:spcBef>
              <a:spcPct val="0"/>
            </a:spcBef>
            <a:spcAft>
              <a:spcPct val="35000"/>
            </a:spcAft>
            <a:buNone/>
          </a:pPr>
          <a:r>
            <a:rPr lang="en-US" sz="1800" kern="1200" dirty="0"/>
            <a:t>1861-1865</a:t>
          </a:r>
        </a:p>
      </dsp:txBody>
      <dsp:txXfrm>
        <a:off x="3722461" y="0"/>
        <a:ext cx="1103994" cy="373181"/>
      </dsp:txXfrm>
    </dsp:sp>
    <dsp:sp modelId="{8401D1CA-4A6C-4C9A-8336-5CCFD2263E08}">
      <dsp:nvSpPr>
        <dsp:cNvPr id="0" name=""/>
        <dsp:cNvSpPr/>
      </dsp:nvSpPr>
      <dsp:spPr>
        <a:xfrm>
          <a:off x="4904201"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0F69E4-10BB-44B4-9C4E-414D48C9DE38}">
      <dsp:nvSpPr>
        <dsp:cNvPr id="0" name=""/>
        <dsp:cNvSpPr/>
      </dsp:nvSpPr>
      <dsp:spPr>
        <a:xfrm>
          <a:off x="4941519" y="37318"/>
          <a:ext cx="298544" cy="298544"/>
        </a:xfrm>
        <a:prstGeom prst="chord">
          <a:avLst>
            <a:gd name="adj1" fmla="val 21107202"/>
            <a:gd name="adj2" fmla="val 11292798"/>
          </a:avLst>
        </a:prstGeom>
        <a:solidFill>
          <a:schemeClr val="accent4">
            <a:shade val="50000"/>
            <a:hueOff val="-509318"/>
            <a:satOff val="0"/>
            <a:lumOff val="41403"/>
            <a:alphaOff val="0"/>
          </a:schemeClr>
        </a:solidFill>
        <a:ln w="12700" cap="flat" cmpd="sng" algn="ctr">
          <a:solidFill>
            <a:schemeClr val="accent4">
              <a:shade val="50000"/>
              <a:hueOff val="-509318"/>
              <a:satOff val="0"/>
              <a:lumOff val="4140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0A7973-9626-4DEF-B8A0-917D99DA8254}">
      <dsp:nvSpPr>
        <dsp:cNvPr id="0" name=""/>
        <dsp:cNvSpPr/>
      </dsp:nvSpPr>
      <dsp:spPr>
        <a:xfrm>
          <a:off x="5355128"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marL="0" lvl="0" indent="0" algn="l" defTabSz="488950">
            <a:lnSpc>
              <a:spcPct val="90000"/>
            </a:lnSpc>
            <a:spcBef>
              <a:spcPct val="0"/>
            </a:spcBef>
            <a:spcAft>
              <a:spcPct val="35000"/>
            </a:spcAft>
            <a:buNone/>
          </a:pPr>
          <a:r>
            <a:rPr lang="en-US" sz="1100" b="1" kern="1200" dirty="0"/>
            <a:t>Richmond School of Health Economy </a:t>
          </a:r>
          <a:r>
            <a:rPr lang="en-US" sz="1100" kern="1200" dirty="0"/>
            <a:t>(schools of social work and nursing) founded</a:t>
          </a:r>
        </a:p>
      </dsp:txBody>
      <dsp:txXfrm>
        <a:off x="5355128" y="373181"/>
        <a:ext cx="1103994" cy="1570470"/>
      </dsp:txXfrm>
    </dsp:sp>
    <dsp:sp modelId="{8809109B-E4C4-4511-8798-1E26D5C1CFE3}">
      <dsp:nvSpPr>
        <dsp:cNvPr id="0" name=""/>
        <dsp:cNvSpPr/>
      </dsp:nvSpPr>
      <dsp:spPr>
        <a:xfrm>
          <a:off x="5355128"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marL="0" lvl="0" indent="0" algn="l" defTabSz="800100">
            <a:lnSpc>
              <a:spcPct val="90000"/>
            </a:lnSpc>
            <a:spcBef>
              <a:spcPct val="0"/>
            </a:spcBef>
            <a:spcAft>
              <a:spcPct val="35000"/>
            </a:spcAft>
            <a:buNone/>
          </a:pPr>
          <a:r>
            <a:rPr lang="en-US" sz="1800" kern="1200" dirty="0"/>
            <a:t>1917</a:t>
          </a:r>
        </a:p>
      </dsp:txBody>
      <dsp:txXfrm>
        <a:off x="5355128" y="0"/>
        <a:ext cx="1103994" cy="373181"/>
      </dsp:txXfrm>
    </dsp:sp>
    <dsp:sp modelId="{28B0F137-D6E9-48A6-B5D1-FCEEC75DBE08}">
      <dsp:nvSpPr>
        <dsp:cNvPr id="0" name=""/>
        <dsp:cNvSpPr/>
      </dsp:nvSpPr>
      <dsp:spPr>
        <a:xfrm>
          <a:off x="6536869"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930CA8-9EC3-408F-B7F6-D62B9E9D4FA9}">
      <dsp:nvSpPr>
        <dsp:cNvPr id="0" name=""/>
        <dsp:cNvSpPr/>
      </dsp:nvSpPr>
      <dsp:spPr>
        <a:xfrm>
          <a:off x="6574187" y="37318"/>
          <a:ext cx="298544" cy="298544"/>
        </a:xfrm>
        <a:prstGeom prst="chord">
          <a:avLst>
            <a:gd name="adj1" fmla="val 20077386"/>
            <a:gd name="adj2" fmla="val 12322614"/>
          </a:avLst>
        </a:prstGeom>
        <a:solidFill>
          <a:schemeClr val="accent4">
            <a:shade val="50000"/>
            <a:hueOff val="-509318"/>
            <a:satOff val="0"/>
            <a:lumOff val="41403"/>
            <a:alphaOff val="0"/>
          </a:schemeClr>
        </a:solidFill>
        <a:ln w="12700" cap="flat" cmpd="sng" algn="ctr">
          <a:solidFill>
            <a:schemeClr val="accent4">
              <a:shade val="50000"/>
              <a:hueOff val="-509318"/>
              <a:satOff val="0"/>
              <a:lumOff val="4140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63A358-19A2-4B37-9660-C572D190EB18}">
      <dsp:nvSpPr>
        <dsp:cNvPr id="0" name=""/>
        <dsp:cNvSpPr/>
      </dsp:nvSpPr>
      <dsp:spPr>
        <a:xfrm>
          <a:off x="6987796"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marL="0" lvl="0" indent="0" algn="l" defTabSz="488950">
            <a:lnSpc>
              <a:spcPct val="90000"/>
            </a:lnSpc>
            <a:spcBef>
              <a:spcPct val="0"/>
            </a:spcBef>
            <a:spcAft>
              <a:spcPct val="35000"/>
            </a:spcAft>
            <a:buNone/>
          </a:pPr>
          <a:r>
            <a:rPr lang="en-US" sz="1100" b="1" kern="1200" dirty="0"/>
            <a:t>St. Phillip</a:t>
          </a:r>
          <a:r>
            <a:rPr lang="en-US" sz="1100" b="0" kern="1200" dirty="0"/>
            <a:t> School of Nursing and Hospital  opens --founded to train African-American women, existed as separate entity within MCV framework</a:t>
          </a:r>
          <a:endParaRPr lang="en-US" sz="1100" b="1" kern="1200" dirty="0"/>
        </a:p>
      </dsp:txBody>
      <dsp:txXfrm>
        <a:off x="6987796" y="373181"/>
        <a:ext cx="1103994" cy="1570470"/>
      </dsp:txXfrm>
    </dsp:sp>
    <dsp:sp modelId="{D3214EFE-19F2-4C82-9A2F-6AF0E31630BF}">
      <dsp:nvSpPr>
        <dsp:cNvPr id="0" name=""/>
        <dsp:cNvSpPr/>
      </dsp:nvSpPr>
      <dsp:spPr>
        <a:xfrm>
          <a:off x="6987796"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marL="0" lvl="0" indent="0" algn="l" defTabSz="800100">
            <a:lnSpc>
              <a:spcPct val="90000"/>
            </a:lnSpc>
            <a:spcBef>
              <a:spcPct val="0"/>
            </a:spcBef>
            <a:spcAft>
              <a:spcPct val="35000"/>
            </a:spcAft>
            <a:buNone/>
          </a:pPr>
          <a:r>
            <a:rPr lang="en-US" sz="1800" kern="1200" dirty="0"/>
            <a:t>1920</a:t>
          </a:r>
        </a:p>
      </dsp:txBody>
      <dsp:txXfrm>
        <a:off x="6987796" y="0"/>
        <a:ext cx="1103994" cy="373181"/>
      </dsp:txXfrm>
    </dsp:sp>
    <dsp:sp modelId="{B9C14721-BA5C-449A-BD63-D7525FEFA81B}">
      <dsp:nvSpPr>
        <dsp:cNvPr id="0" name=""/>
        <dsp:cNvSpPr/>
      </dsp:nvSpPr>
      <dsp:spPr>
        <a:xfrm>
          <a:off x="8169536"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4FA0B7-8872-4A5F-8432-3320993FC6DD}">
      <dsp:nvSpPr>
        <dsp:cNvPr id="0" name=""/>
        <dsp:cNvSpPr/>
      </dsp:nvSpPr>
      <dsp:spPr>
        <a:xfrm>
          <a:off x="8206855" y="37318"/>
          <a:ext cx="298544" cy="298544"/>
        </a:xfrm>
        <a:prstGeom prst="chord">
          <a:avLst>
            <a:gd name="adj1" fmla="val 18864918"/>
            <a:gd name="adj2" fmla="val 13535082"/>
          </a:avLst>
        </a:prstGeom>
        <a:solidFill>
          <a:schemeClr val="accent4">
            <a:shade val="50000"/>
            <a:hueOff val="-339545"/>
            <a:satOff val="0"/>
            <a:lumOff val="27602"/>
            <a:alphaOff val="0"/>
          </a:schemeClr>
        </a:solidFill>
        <a:ln w="12700" cap="flat" cmpd="sng" algn="ctr">
          <a:solidFill>
            <a:schemeClr val="accent4">
              <a:shade val="50000"/>
              <a:hueOff val="-339545"/>
              <a:satOff val="0"/>
              <a:lumOff val="276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51E3CE-4CFA-42CD-B8B5-837B0753710F}">
      <dsp:nvSpPr>
        <dsp:cNvPr id="0" name=""/>
        <dsp:cNvSpPr/>
      </dsp:nvSpPr>
      <dsp:spPr>
        <a:xfrm>
          <a:off x="8620464"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marL="0" lvl="0" indent="0" algn="l" defTabSz="488950">
            <a:lnSpc>
              <a:spcPct val="90000"/>
            </a:lnSpc>
            <a:spcBef>
              <a:spcPct val="0"/>
            </a:spcBef>
            <a:spcAft>
              <a:spcPct val="35000"/>
            </a:spcAft>
            <a:buNone/>
          </a:pPr>
          <a:r>
            <a:rPr lang="en-US" sz="1100" kern="1200" dirty="0"/>
            <a:t>Additional areas of study added overtime, </a:t>
          </a:r>
          <a:r>
            <a:rPr lang="en-US" sz="1100" b="1" kern="1200" dirty="0"/>
            <a:t>renamed as Richmond Professional Institute of the College of William and Mary </a:t>
          </a:r>
          <a:endParaRPr lang="en-US" sz="1100" kern="1200" dirty="0"/>
        </a:p>
      </dsp:txBody>
      <dsp:txXfrm>
        <a:off x="8620464" y="373181"/>
        <a:ext cx="1103994" cy="1570470"/>
      </dsp:txXfrm>
    </dsp:sp>
    <dsp:sp modelId="{A2AC229D-84DE-4938-BF0B-64DCFF044267}">
      <dsp:nvSpPr>
        <dsp:cNvPr id="0" name=""/>
        <dsp:cNvSpPr/>
      </dsp:nvSpPr>
      <dsp:spPr>
        <a:xfrm>
          <a:off x="8620464"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marL="0" lvl="0" indent="0" algn="l" defTabSz="800100">
            <a:lnSpc>
              <a:spcPct val="90000"/>
            </a:lnSpc>
            <a:spcBef>
              <a:spcPct val="0"/>
            </a:spcBef>
            <a:spcAft>
              <a:spcPct val="35000"/>
            </a:spcAft>
            <a:buNone/>
          </a:pPr>
          <a:r>
            <a:rPr lang="en-US" sz="1800" kern="1200" dirty="0"/>
            <a:t>1939</a:t>
          </a:r>
        </a:p>
      </dsp:txBody>
      <dsp:txXfrm>
        <a:off x="8620464" y="0"/>
        <a:ext cx="1103994" cy="373181"/>
      </dsp:txXfrm>
    </dsp:sp>
    <dsp:sp modelId="{A6ED3CD2-B6B3-43AB-8269-F2C05C769B49}">
      <dsp:nvSpPr>
        <dsp:cNvPr id="0" name=""/>
        <dsp:cNvSpPr/>
      </dsp:nvSpPr>
      <dsp:spPr>
        <a:xfrm>
          <a:off x="9802204"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FE144F-CEC0-4B7C-A23B-F928A0B8ECBE}">
      <dsp:nvSpPr>
        <dsp:cNvPr id="0" name=""/>
        <dsp:cNvSpPr/>
      </dsp:nvSpPr>
      <dsp:spPr>
        <a:xfrm>
          <a:off x="9839522" y="37318"/>
          <a:ext cx="298544" cy="298544"/>
        </a:xfrm>
        <a:prstGeom prst="chord">
          <a:avLst>
            <a:gd name="adj1" fmla="val 16200000"/>
            <a:gd name="adj2" fmla="val 16200000"/>
          </a:avLst>
        </a:prstGeom>
        <a:solidFill>
          <a:schemeClr val="accent4">
            <a:shade val="50000"/>
            <a:hueOff val="-169773"/>
            <a:satOff val="0"/>
            <a:lumOff val="13801"/>
            <a:alphaOff val="0"/>
          </a:schemeClr>
        </a:solidFill>
        <a:ln w="12700" cap="flat" cmpd="sng" algn="ctr">
          <a:solidFill>
            <a:schemeClr val="accent4">
              <a:shade val="50000"/>
              <a:hueOff val="-169773"/>
              <a:satOff val="0"/>
              <a:lumOff val="1380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174787-7221-4D33-8523-38425B676C65}">
      <dsp:nvSpPr>
        <dsp:cNvPr id="0" name=""/>
        <dsp:cNvSpPr/>
      </dsp:nvSpPr>
      <dsp:spPr>
        <a:xfrm>
          <a:off x="10253131"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marL="0" lvl="0" indent="0" algn="l" defTabSz="488950">
            <a:lnSpc>
              <a:spcPct val="90000"/>
            </a:lnSpc>
            <a:spcBef>
              <a:spcPct val="0"/>
            </a:spcBef>
            <a:spcAft>
              <a:spcPct val="35000"/>
            </a:spcAft>
            <a:buNone/>
          </a:pPr>
          <a:r>
            <a:rPr lang="en-US" sz="1100" kern="1200" dirty="0"/>
            <a:t>RPI separates from W &amp; M in 1962, Wayne Commission recommendations and implementation studies result in 1968 </a:t>
          </a:r>
          <a:r>
            <a:rPr lang="en-US" sz="1100" b="1" kern="1200" dirty="0"/>
            <a:t>merger of RPI and MCV to officially become VCU</a:t>
          </a:r>
        </a:p>
      </dsp:txBody>
      <dsp:txXfrm>
        <a:off x="10253131" y="373181"/>
        <a:ext cx="1103994" cy="1570470"/>
      </dsp:txXfrm>
    </dsp:sp>
    <dsp:sp modelId="{910EB11D-F72B-4CCE-A65B-644E1B86BBAB}">
      <dsp:nvSpPr>
        <dsp:cNvPr id="0" name=""/>
        <dsp:cNvSpPr/>
      </dsp:nvSpPr>
      <dsp:spPr>
        <a:xfrm>
          <a:off x="10253131"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marL="0" lvl="0" indent="0" algn="l" defTabSz="800100">
            <a:lnSpc>
              <a:spcPct val="90000"/>
            </a:lnSpc>
            <a:spcBef>
              <a:spcPct val="0"/>
            </a:spcBef>
            <a:spcAft>
              <a:spcPct val="35000"/>
            </a:spcAft>
            <a:buNone/>
          </a:pPr>
          <a:r>
            <a:rPr lang="en-US" sz="1800" kern="1200" dirty="0"/>
            <a:t>1968</a:t>
          </a:r>
        </a:p>
      </dsp:txBody>
      <dsp:txXfrm>
        <a:off x="10253131" y="0"/>
        <a:ext cx="1103994" cy="373181"/>
      </dsp:txXfrm>
    </dsp:sp>
  </dsp:spTree>
</dsp:drawing>
</file>

<file path=ppt/diagrams/layout1.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0CB8AA-80FC-461C-9079-3C41B66CDCFB}" type="datetimeFigureOut">
              <a:rPr lang="en-US" smtClean="0"/>
              <a:t>5/16/18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DDD3AF-7291-408E-B1EF-E26ED6C13000}" type="slidenum">
              <a:rPr lang="en-US" smtClean="0"/>
              <a:t>‹#›</a:t>
            </a:fld>
            <a:endParaRPr lang="en-US"/>
          </a:p>
        </p:txBody>
      </p:sp>
    </p:spTree>
    <p:extLst>
      <p:ext uri="{BB962C8B-B14F-4D97-AF65-F5344CB8AC3E}">
        <p14:creationId xmlns:p14="http://schemas.microsoft.com/office/powerpoint/2010/main" val="4218095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1</a:t>
            </a:fld>
            <a:endParaRPr lang="en-US"/>
          </a:p>
        </p:txBody>
      </p:sp>
    </p:spTree>
    <p:extLst>
      <p:ext uri="{BB962C8B-B14F-4D97-AF65-F5344CB8AC3E}">
        <p14:creationId xmlns:p14="http://schemas.microsoft.com/office/powerpoint/2010/main" val="13518796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DDD3AF-7291-408E-B1EF-E26ED6C13000}" type="slidenum">
              <a:rPr lang="en-US" smtClean="0"/>
              <a:t>17</a:t>
            </a:fld>
            <a:endParaRPr lang="en-US"/>
          </a:p>
        </p:txBody>
      </p:sp>
    </p:spTree>
    <p:extLst>
      <p:ext uri="{BB962C8B-B14F-4D97-AF65-F5344CB8AC3E}">
        <p14:creationId xmlns:p14="http://schemas.microsoft.com/office/powerpoint/2010/main" val="1970284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5</a:t>
            </a:fld>
            <a:endParaRPr lang="en-US"/>
          </a:p>
        </p:txBody>
      </p:sp>
    </p:spTree>
    <p:extLst>
      <p:ext uri="{BB962C8B-B14F-4D97-AF65-F5344CB8AC3E}">
        <p14:creationId xmlns:p14="http://schemas.microsoft.com/office/powerpoint/2010/main" val="1737383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Why</a:t>
            </a:r>
            <a:r>
              <a:rPr lang="en-US" baseline="0" dirty="0"/>
              <a:t> am I talking to you about the Medical Department of Hampden Sydney College and Richmond Professional Institute (RPI)</a:t>
            </a:r>
          </a:p>
          <a:p>
            <a:pPr marL="628650" lvl="1" indent="-171450">
              <a:buFont typeface="Arial" panose="020B0604020202020204" pitchFamily="34" charset="0"/>
              <a:buChar char="•"/>
            </a:pPr>
            <a:r>
              <a:rPr lang="en-US" baseline="0" dirty="0"/>
              <a:t>Because in 1968, upon the recommendation of the Wayne Commission, these to institutions merge to become Virginia Commonwealth University</a:t>
            </a:r>
          </a:p>
          <a:p>
            <a:pPr marL="628650" lvl="1" indent="-171450">
              <a:buFont typeface="Arial" panose="020B0604020202020204" pitchFamily="34" charset="0"/>
              <a:buChar char="•"/>
            </a:pPr>
            <a:r>
              <a:rPr lang="en-US" baseline="0" dirty="0"/>
              <a:t>More importantly, because as you encounter community members they will identify themselves as RPI alumni, or may identify with what VCU was in the 20</a:t>
            </a:r>
            <a:r>
              <a:rPr lang="en-US" baseline="30000" dirty="0"/>
              <a:t>th</a:t>
            </a:r>
            <a:r>
              <a:rPr lang="en-US" baseline="0" dirty="0"/>
              <a:t> century, not just VCU of the 21</a:t>
            </a:r>
            <a:r>
              <a:rPr lang="en-US" baseline="30000" dirty="0"/>
              <a:t>st</a:t>
            </a:r>
            <a:r>
              <a:rPr lang="en-US" baseline="0" dirty="0"/>
              <a:t> century</a:t>
            </a:r>
          </a:p>
          <a:p>
            <a:pPr marL="628650" lvl="1" indent="-171450">
              <a:buFont typeface="Arial" panose="020B0604020202020204" pitchFamily="34" charset="0"/>
              <a:buChar char="•"/>
            </a:pPr>
            <a:r>
              <a:rPr lang="en-US" baseline="0" dirty="0"/>
              <a:t>Point out that many developments of the university are associated with war developments </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6</a:t>
            </a:fld>
            <a:endParaRPr lang="en-US"/>
          </a:p>
        </p:txBody>
      </p:sp>
    </p:spTree>
    <p:extLst>
      <p:ext uri="{BB962C8B-B14F-4D97-AF65-F5344CB8AC3E}">
        <p14:creationId xmlns:p14="http://schemas.microsoft.com/office/powerpoint/2010/main" val="2635565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a:t>
            </a:r>
            <a:r>
              <a:rPr lang="en-US" baseline="0" dirty="0"/>
              <a:t> example: excitement about scientific discovery seems to overshadows and forgets the individuals involved in and impacted by a pretty horrible practice.</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7</a:t>
            </a:fld>
            <a:endParaRPr lang="en-US"/>
          </a:p>
        </p:txBody>
      </p:sp>
    </p:spTree>
    <p:extLst>
      <p:ext uri="{BB962C8B-B14F-4D97-AF65-F5344CB8AC3E}">
        <p14:creationId xmlns:p14="http://schemas.microsoft.com/office/powerpoint/2010/main" val="690793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9</a:t>
            </a:fld>
            <a:endParaRPr lang="en-US"/>
          </a:p>
        </p:txBody>
      </p:sp>
    </p:spTree>
    <p:extLst>
      <p:ext uri="{BB962C8B-B14F-4D97-AF65-F5344CB8AC3E}">
        <p14:creationId xmlns:p14="http://schemas.microsoft.com/office/powerpoint/2010/main" val="129830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t>
            </a:r>
            <a:r>
              <a:rPr lang="en-US" baseline="0" dirty="0"/>
              <a:t> more gentle, yet factually accurate telling of the story of the well and the individuals discovered within it.</a:t>
            </a:r>
          </a:p>
          <a:p>
            <a:r>
              <a:rPr lang="en-US" baseline="0" dirty="0"/>
              <a:t>Discuss the path for moving forward</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11</a:t>
            </a:fld>
            <a:endParaRPr lang="en-US"/>
          </a:p>
        </p:txBody>
      </p:sp>
    </p:spTree>
    <p:extLst>
      <p:ext uri="{BB962C8B-B14F-4D97-AF65-F5344CB8AC3E}">
        <p14:creationId xmlns:p14="http://schemas.microsoft.com/office/powerpoint/2010/main" val="1483585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VCU has long-faced controversy regarding expansion into its surrounding</a:t>
            </a:r>
            <a:r>
              <a:rPr lang="en-US" baseline="0" dirty="0"/>
              <a:t> neighborhoods</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13</a:t>
            </a:fld>
            <a:endParaRPr lang="en-US"/>
          </a:p>
        </p:txBody>
      </p:sp>
    </p:spTree>
    <p:extLst>
      <p:ext uri="{BB962C8B-B14F-4D97-AF65-F5344CB8AC3E}">
        <p14:creationId xmlns:p14="http://schemas.microsoft.com/office/powerpoint/2010/main" val="319125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http://nsarchive.gwu.edu/radiation/dir/mstreet/commeet/meet5/brief5/tab_p/br5p2a.txt</a:t>
            </a:r>
          </a:p>
          <a:p>
            <a:r>
              <a:rPr lang="en-US" dirty="0"/>
              <a:t>July 25, 1994</a:t>
            </a:r>
          </a:p>
          <a:p>
            <a:endParaRPr lang="en-US" dirty="0"/>
          </a:p>
          <a:p>
            <a:r>
              <a:rPr lang="en-US" dirty="0" err="1"/>
              <a:t>Trani</a:t>
            </a:r>
            <a:r>
              <a:rPr lang="en-US" dirty="0"/>
              <a:t> gave</a:t>
            </a:r>
            <a:r>
              <a:rPr lang="en-US" baseline="0" dirty="0"/>
              <a:t> public comment to the Advisory Committee on Human Radiation Experimentation (mentioning a DOE investigation)</a:t>
            </a:r>
          </a:p>
          <a:p>
            <a:r>
              <a:rPr lang="en-US" baseline="0" dirty="0"/>
              <a:t>“</a:t>
            </a:r>
            <a:r>
              <a:rPr lang="en-US" dirty="0"/>
              <a:t>The studies conducted at MCV were neither secret nor dangerous; nor did they take advantage of vulnerable populations. . . In all, what resulted from this work were the discoveries that would lead to the protocols used today to treat burn victims.”</a:t>
            </a:r>
          </a:p>
        </p:txBody>
      </p:sp>
      <p:sp>
        <p:nvSpPr>
          <p:cNvPr id="4" name="Slide Number Placeholder 3"/>
          <p:cNvSpPr>
            <a:spLocks noGrp="1"/>
          </p:cNvSpPr>
          <p:nvPr>
            <p:ph type="sldNum" sz="quarter" idx="10"/>
          </p:nvPr>
        </p:nvSpPr>
        <p:spPr/>
        <p:txBody>
          <a:bodyPr/>
          <a:lstStyle/>
          <a:p>
            <a:fld id="{B3DDD3AF-7291-408E-B1EF-E26ED6C13000}" type="slidenum">
              <a:rPr lang="en-US" smtClean="0"/>
              <a:t>14</a:t>
            </a:fld>
            <a:endParaRPr lang="en-US"/>
          </a:p>
        </p:txBody>
      </p:sp>
    </p:spTree>
    <p:extLst>
      <p:ext uri="{BB962C8B-B14F-4D97-AF65-F5344CB8AC3E}">
        <p14:creationId xmlns:p14="http://schemas.microsoft.com/office/powerpoint/2010/main" val="1364244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2008:  Discovery of </a:t>
            </a:r>
            <a:r>
              <a:rPr lang="en-US" b="1" dirty="0"/>
              <a:t>African burial ground </a:t>
            </a:r>
            <a:r>
              <a:rPr lang="en-US" dirty="0"/>
              <a:t>on old Richmond City map (</a:t>
            </a:r>
            <a:r>
              <a:rPr lang="en-US" b="0" i="0" dirty="0"/>
              <a:t>partially covered by Interstate 95, with portion of buried beneath a VCU parking lot)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Protestors carried out numerous actions on the site, especially between 2008 and 2011. This activism culminated in the arrest of four people after they blocked entrance to the parking lot, eventually VCU and Richmond City came to an agreement, the city purchased the property, and it became a site along the Richmond Slave Trail. </a:t>
            </a:r>
          </a:p>
          <a:p>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15</a:t>
            </a:fld>
            <a:endParaRPr lang="en-US"/>
          </a:p>
        </p:txBody>
      </p:sp>
    </p:spTree>
    <p:extLst>
      <p:ext uri="{BB962C8B-B14F-4D97-AF65-F5344CB8AC3E}">
        <p14:creationId xmlns:p14="http://schemas.microsoft.com/office/powerpoint/2010/main" val="1016026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62781E5-2FAC-4B90-9E32-93E4EC0DD754}" type="datetime1">
              <a:rPr lang="en-US" smtClean="0"/>
              <a:t>5/16/18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1052976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440EC65-7E0D-48AD-831F-F1A6E55BD942}" type="datetime1">
              <a:rPr lang="en-US" smtClean="0"/>
              <a:t>5/16/18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2519864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B54C682-636B-4262-931E-704978A6B479}" type="datetime1">
              <a:rPr lang="en-US" smtClean="0"/>
              <a:t>5/16/18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998660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9B67AB-7D4E-4C59-BA94-65E008C9176A}" type="datetime1">
              <a:rPr lang="en-US" smtClean="0"/>
              <a:t>5/16/18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2111203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A1C454-CE22-48D8-9376-D2EBBAC61D51}" type="datetime1">
              <a:rPr lang="en-US" smtClean="0"/>
              <a:t>5/16/18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3907077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D1943C-2C04-40E7-9E3B-17DAF3F644BB}" type="datetime1">
              <a:rPr lang="en-US" smtClean="0"/>
              <a:t>5/16/18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3900781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4692070-83B7-4F7E-9B05-CE5A87ECDB96}" type="datetime1">
              <a:rPr lang="en-US" smtClean="0"/>
              <a:t>5/16/18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2852934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7449F9-E98C-46FA-958C-905A2587ED35}" type="datetime1">
              <a:rPr lang="en-US" smtClean="0"/>
              <a:t>5/16/18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12160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C95BA4-C7EA-4871-92D6-14F45CCF0A4E}" type="datetime1">
              <a:rPr lang="en-US" smtClean="0"/>
              <a:t>5/16/18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2273105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301A19-E4E0-4670-9401-F12382D761F6}" type="datetime1">
              <a:rPr lang="en-US" smtClean="0"/>
              <a:t>5/16/18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1670240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F9EE46-11A4-4CBB-84AA-E98F15795077}" type="datetime1">
              <a:rPr lang="en-US" smtClean="0"/>
              <a:t>5/16/18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4273542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DBBD8A-600D-44F6-B77A-D543DF161AD6}" type="datetime1">
              <a:rPr lang="en-US" smtClean="0"/>
              <a:t>5/16/18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8A30AB-ACE2-4458-B252-A749F4979766}" type="slidenum">
              <a:rPr lang="en-US" smtClean="0"/>
              <a:t>‹#›</a:t>
            </a:fld>
            <a:endParaRPr lang="en-US"/>
          </a:p>
        </p:txBody>
      </p:sp>
    </p:spTree>
    <p:extLst>
      <p:ext uri="{BB962C8B-B14F-4D97-AF65-F5344CB8AC3E}">
        <p14:creationId xmlns:p14="http://schemas.microsoft.com/office/powerpoint/2010/main" val="4225538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2.tmp"/><Relationship Id="rId4" Type="http://schemas.openxmlformats.org/officeDocument/2006/relationships/image" Target="../media/image11.tm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tmp"/><Relationship Id="rId7" Type="http://schemas.openxmlformats.org/officeDocument/2006/relationships/image" Target="../media/image17.tmp"/><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6.tmp"/><Relationship Id="rId5" Type="http://schemas.openxmlformats.org/officeDocument/2006/relationships/image" Target="../media/image15.tmp"/><Relationship Id="rId4" Type="http://schemas.openxmlformats.org/officeDocument/2006/relationships/image" Target="../media/image14.tmp"/></Relationships>
</file>

<file path=ppt/slides/_rels/slide14.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9.tmp"/></Relationships>
</file>

<file path=ppt/slides/_rels/slide15.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2.tmp"/><Relationship Id="rId4" Type="http://schemas.openxmlformats.org/officeDocument/2006/relationships/image" Target="../media/image21.tmp"/></Relationships>
</file>

<file path=ppt/slides/_rels/slide16.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image" Target="../media/image10.tmp"/><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tm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swide.com/art-culture/history/barber-shop-pole-history/2013/09/29" TargetMode="External"/><Relationship Id="rId2" Type="http://schemas.openxmlformats.org/officeDocument/2006/relationships/hyperlink" Target="http://www.tn.gov/regboards/barber/bpolehis.shtml" TargetMode="External"/><Relationship Id="rId1" Type="http://schemas.openxmlformats.org/officeDocument/2006/relationships/slideLayout" Target="../slideLayouts/slideLayout2.xml"/><Relationship Id="rId5" Type="http://schemas.openxmlformats.org/officeDocument/2006/relationships/hyperlink" Target="http://www.virginiamemory.com/blogs/out_of_the_box/2010/10/27/chris-baker-cheerful-among-corpses/" TargetMode="External"/><Relationship Id="rId4" Type="http://schemas.openxmlformats.org/officeDocument/2006/relationships/hyperlink" Target="http://wp.vcu.edu/richmondcemeteries/wp-content/uploads/sites/1876/2012/09/Schmitz_ChrisBaker.pdf"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www.change.org/p/end-vcu-mcv-parking-on-richmond-s-african-burial-ground" TargetMode="External"/><Relationship Id="rId3" Type="http://schemas.openxmlformats.org/officeDocument/2006/relationships/hyperlink" Target="http://emsw.vcu.edu/about/" TargetMode="External"/><Relationship Id="rId7" Type="http://schemas.openxmlformats.org/officeDocument/2006/relationships/hyperlink" Target="http://nsarchive.gwu.edu/radiation/dir/mstreet/commeet/meet5/brief5/tab_p/br5p2a.txt" TargetMode="External"/><Relationship Id="rId2" Type="http://schemas.openxmlformats.org/officeDocument/2006/relationships/hyperlink" Target="http://emsw.vcu.edu/" TargetMode="External"/><Relationship Id="rId1" Type="http://schemas.openxmlformats.org/officeDocument/2006/relationships/slideLayout" Target="../slideLayouts/slideLayout2.xml"/><Relationship Id="rId6" Type="http://schemas.openxmlformats.org/officeDocument/2006/relationships/hyperlink" Target="https://www.highbeam.com/doc/1P2-896587.html" TargetMode="External"/><Relationship Id="rId11" Type="http://schemas.openxmlformats.org/officeDocument/2006/relationships/hyperlink" Target="http://richmondmagazine.com/news/features/into-the-light/" TargetMode="External"/><Relationship Id="rId5" Type="http://schemas.openxmlformats.org/officeDocument/2006/relationships/hyperlink" Target="http://www.styleweekly.com/richmond/as-vcu-partners-with-the-carver-community-to-build-a-better-neighborhood-area-businesses-hope-they-wont-be-left-out-of-the-picture/Content?oid=1385453" TargetMode="External"/><Relationship Id="rId10" Type="http://schemas.openxmlformats.org/officeDocument/2006/relationships/hyperlink" Target="http://emsw.vcu.edu/wp-content/uploads/sites/5206/2014/11/Well-RTD-Archives.pdf" TargetMode="External"/><Relationship Id="rId4" Type="http://schemas.openxmlformats.org/officeDocument/2006/relationships/hyperlink" Target="http://175.vcu.edu/timeline/" TargetMode="External"/><Relationship Id="rId9" Type="http://schemas.openxmlformats.org/officeDocument/2006/relationships/hyperlink" Target="http://richmondmagazine.com/news/news/swan-so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tmp"/><Relationship Id="rId4" Type="http://schemas.openxmlformats.org/officeDocument/2006/relationships/image" Target="../media/image3.tm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828191"/>
            <a:ext cx="12192000" cy="914400"/>
          </a:xfrm>
          <a:prstGeom prst="rect">
            <a:avLst/>
          </a:prstGeom>
          <a:solidFill>
            <a:srgbClr val="FFB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465991"/>
            <a:ext cx="12192000" cy="2362200"/>
          </a:xfrm>
          <a:prstGeom prst="rect">
            <a:avLst/>
          </a:prstGeom>
          <a:solidFill>
            <a:srgbClr val="69B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1870" y="747860"/>
            <a:ext cx="11588261" cy="2076450"/>
          </a:xfrm>
        </p:spPr>
        <p:txBody>
          <a:bodyPr>
            <a:normAutofit/>
          </a:bodyPr>
          <a:lstStyle/>
          <a:p>
            <a:r>
              <a:rPr lang="en-US" b="1" dirty="0">
                <a:solidFill>
                  <a:schemeClr val="bg1"/>
                </a:solidFill>
              </a:rPr>
              <a:t>Inclusive Collaboration: Historical Context in Community Engagement</a:t>
            </a:r>
            <a:endParaRPr lang="en-US" b="1" dirty="0">
              <a:solidFill>
                <a:schemeClr val="bg1"/>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2895600" y="2904390"/>
            <a:ext cx="6400800" cy="1752600"/>
          </a:xfrm>
        </p:spPr>
        <p:txBody>
          <a:bodyPr/>
          <a:lstStyle/>
          <a:p>
            <a:endParaRPr lang="en-US" sz="2000"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May 16, 2018</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4997078"/>
            <a:ext cx="7696200" cy="1784722"/>
          </a:xfrm>
          <a:prstGeom prst="rect">
            <a:avLst/>
          </a:prstGeom>
        </p:spPr>
      </p:pic>
      <p:sp>
        <p:nvSpPr>
          <p:cNvPr id="8" name="TextBox 7"/>
          <p:cNvSpPr txBox="1"/>
          <p:nvPr/>
        </p:nvSpPr>
        <p:spPr>
          <a:xfrm>
            <a:off x="301870" y="5217577"/>
            <a:ext cx="7013330" cy="1138773"/>
          </a:xfrm>
          <a:prstGeom prst="rect">
            <a:avLst/>
          </a:prstGeom>
          <a:noFill/>
        </p:spPr>
        <p:txBody>
          <a:bodyPr wrap="square" rtlCol="0">
            <a:spAutoFit/>
          </a:bodyPr>
          <a:lstStyle/>
          <a:p>
            <a:endParaRPr lang="en-US" sz="1600" dirty="0"/>
          </a:p>
          <a:p>
            <a:r>
              <a:rPr lang="en-US" sz="2000" b="1" dirty="0"/>
              <a:t>Jen Early, PhD Candidate, MSHA, RN</a:t>
            </a:r>
          </a:p>
          <a:p>
            <a:r>
              <a:rPr lang="en-US" sz="1600" dirty="0"/>
              <a:t>Director of Community-Engaged Research</a:t>
            </a:r>
          </a:p>
          <a:p>
            <a:r>
              <a:rPr lang="en-US" sz="1600" dirty="0"/>
              <a:t>VCU Division of Community Engagement</a:t>
            </a:r>
          </a:p>
        </p:txBody>
      </p:sp>
      <p:sp>
        <p:nvSpPr>
          <p:cNvPr id="7" name="Slide Number Placeholder 6"/>
          <p:cNvSpPr>
            <a:spLocks noGrp="1"/>
          </p:cNvSpPr>
          <p:nvPr>
            <p:ph type="sldNum" sz="quarter" idx="12"/>
          </p:nvPr>
        </p:nvSpPr>
        <p:spPr/>
        <p:txBody>
          <a:bodyPr/>
          <a:lstStyle/>
          <a:p>
            <a:fld id="{788A30AB-ACE2-4458-B252-A749F4979766}" type="slidenum">
              <a:rPr lang="en-US" smtClean="0"/>
              <a:t>1</a:t>
            </a:fld>
            <a:endParaRPr lang="en-US"/>
          </a:p>
        </p:txBody>
      </p:sp>
    </p:spTree>
    <p:extLst>
      <p:ext uri="{BB962C8B-B14F-4D97-AF65-F5344CB8AC3E}">
        <p14:creationId xmlns:p14="http://schemas.microsoft.com/office/powerpoint/2010/main" val="1067437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8961" y="108066"/>
            <a:ext cx="3885964" cy="3695119"/>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5846" y="108066"/>
            <a:ext cx="3961364" cy="3695119"/>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8075" y="108065"/>
            <a:ext cx="3915291" cy="3695119"/>
          </a:xfrm>
          <a:prstGeom prst="rect">
            <a:avLst/>
          </a:prstGeom>
        </p:spPr>
      </p:pic>
      <p:sp>
        <p:nvSpPr>
          <p:cNvPr id="5" name="TextBox 4"/>
          <p:cNvSpPr txBox="1"/>
          <p:nvPr/>
        </p:nvSpPr>
        <p:spPr>
          <a:xfrm>
            <a:off x="6384175" y="4057233"/>
            <a:ext cx="5723758" cy="2677656"/>
          </a:xfrm>
          <a:prstGeom prst="rect">
            <a:avLst/>
          </a:prstGeom>
          <a:noFill/>
          <a:ln>
            <a:solidFill>
              <a:schemeClr val="tx1"/>
            </a:solidFill>
          </a:ln>
        </p:spPr>
        <p:txBody>
          <a:bodyPr wrap="square" rtlCol="0">
            <a:spAutoFit/>
          </a:bodyPr>
          <a:lstStyle/>
          <a:p>
            <a:r>
              <a:rPr lang="en-US" sz="1600" dirty="0"/>
              <a:t>More images of medical students posing with cadavers. You will notice that the “anatomist” or “resurrection man” when pictured, is typically of African decent and sometimes given irreverent nicknames like “Stiff Doctor.” Also see that these individuals are sometimes indicated as being members of a “club” or secret society. </a:t>
            </a:r>
          </a:p>
          <a:p>
            <a:endParaRPr lang="en-US" sz="800" dirty="0"/>
          </a:p>
          <a:p>
            <a:r>
              <a:rPr lang="en-US" sz="1600" b="1" dirty="0">
                <a:solidFill>
                  <a:srgbClr val="FF0000"/>
                </a:solidFill>
              </a:rPr>
              <a:t>Several images at below link.</a:t>
            </a:r>
          </a:p>
          <a:p>
            <a:r>
              <a:rPr lang="en-US" sz="1600" dirty="0"/>
              <a:t>https://www.reddit.com/r/HistoryPorn/comments/22uek4/uva_school_of_medicine_cadaver_society_3rd_club/</a:t>
            </a:r>
          </a:p>
          <a:p>
            <a:endParaRPr lang="en-US" sz="1600"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28" y="4057233"/>
            <a:ext cx="6210263" cy="2677656"/>
          </a:xfrm>
          <a:prstGeom prst="rect">
            <a:avLst/>
          </a:prstGeom>
        </p:spPr>
      </p:pic>
    </p:spTree>
    <p:extLst>
      <p:ext uri="{BB962C8B-B14F-4D97-AF65-F5344CB8AC3E}">
        <p14:creationId xmlns:p14="http://schemas.microsoft.com/office/powerpoint/2010/main" val="1613619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6745" y="364562"/>
            <a:ext cx="7244565" cy="1820584"/>
          </a:xfrm>
          <a:prstGeom prst="rect">
            <a:avLst/>
          </a:prstGeom>
        </p:spPr>
      </p:pic>
      <p:grpSp>
        <p:nvGrpSpPr>
          <p:cNvPr id="15" name="Group 14"/>
          <p:cNvGrpSpPr/>
          <p:nvPr/>
        </p:nvGrpSpPr>
        <p:grpSpPr>
          <a:xfrm>
            <a:off x="2333775" y="346707"/>
            <a:ext cx="1104600" cy="373385"/>
            <a:chOff x="2087822" y="0"/>
            <a:chExt cx="1104600" cy="373385"/>
          </a:xfrm>
        </p:grpSpPr>
        <p:sp>
          <p:nvSpPr>
            <p:cNvPr id="16" name="Rectangle 15"/>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angle 16"/>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a:t>2015</a:t>
              </a:r>
            </a:p>
          </p:txBody>
        </p:sp>
      </p:grpSp>
      <p:sp>
        <p:nvSpPr>
          <p:cNvPr id="18" name="Oval 17"/>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5" name="Picture 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435" y="2357288"/>
            <a:ext cx="7192379" cy="2143424"/>
          </a:xfrm>
          <a:prstGeom prst="rect">
            <a:avLst/>
          </a:prstGeom>
        </p:spPr>
      </p:pic>
      <p:pic>
        <p:nvPicPr>
          <p:cNvPr id="6" name="Picture 5"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1039" y="4833212"/>
            <a:ext cx="7392432" cy="1486108"/>
          </a:xfrm>
          <a:prstGeom prst="rect">
            <a:avLst/>
          </a:prstGeom>
        </p:spPr>
      </p:pic>
      <p:sp>
        <p:nvSpPr>
          <p:cNvPr id="2" name="Slide Number Placeholder 1"/>
          <p:cNvSpPr>
            <a:spLocks noGrp="1"/>
          </p:cNvSpPr>
          <p:nvPr>
            <p:ph type="sldNum" sz="quarter" idx="12"/>
          </p:nvPr>
        </p:nvSpPr>
        <p:spPr/>
        <p:txBody>
          <a:bodyPr/>
          <a:lstStyle/>
          <a:p>
            <a:fld id="{788A30AB-ACE2-4458-B252-A749F4979766}" type="slidenum">
              <a:rPr lang="en-US" smtClean="0"/>
              <a:t>11</a:t>
            </a:fld>
            <a:endParaRPr lang="en-US"/>
          </a:p>
        </p:txBody>
      </p:sp>
    </p:spTree>
    <p:extLst>
      <p:ext uri="{BB962C8B-B14F-4D97-AF65-F5344CB8AC3E}">
        <p14:creationId xmlns:p14="http://schemas.microsoft.com/office/powerpoint/2010/main" val="1066355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749774"/>
            <a:ext cx="9144000" cy="2387600"/>
          </a:xfrm>
        </p:spPr>
        <p:txBody>
          <a:bodyPr>
            <a:normAutofit/>
          </a:bodyPr>
          <a:lstStyle/>
          <a:p>
            <a:r>
              <a:rPr lang="en-US" dirty="0"/>
              <a:t>Group Work</a:t>
            </a:r>
          </a:p>
        </p:txBody>
      </p:sp>
      <p:sp>
        <p:nvSpPr>
          <p:cNvPr id="2" name="Slide Number Placeholder 1"/>
          <p:cNvSpPr>
            <a:spLocks noGrp="1"/>
          </p:cNvSpPr>
          <p:nvPr>
            <p:ph type="sldNum" sz="quarter" idx="12"/>
          </p:nvPr>
        </p:nvSpPr>
        <p:spPr/>
        <p:txBody>
          <a:bodyPr/>
          <a:lstStyle/>
          <a:p>
            <a:fld id="{788A30AB-ACE2-4458-B252-A749F4979766}" type="slidenum">
              <a:rPr lang="en-US" smtClean="0"/>
              <a:t>12</a:t>
            </a:fld>
            <a:endParaRPr lang="en-US"/>
          </a:p>
        </p:txBody>
      </p:sp>
    </p:spTree>
    <p:extLst>
      <p:ext uri="{BB962C8B-B14F-4D97-AF65-F5344CB8AC3E}">
        <p14:creationId xmlns:p14="http://schemas.microsoft.com/office/powerpoint/2010/main" val="1954546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2333775" y="346707"/>
            <a:ext cx="1104600" cy="373385"/>
            <a:chOff x="2087822" y="0"/>
            <a:chExt cx="1104600" cy="373385"/>
          </a:xfrm>
        </p:grpSpPr>
        <p:sp>
          <p:nvSpPr>
            <p:cNvPr id="8" name="Rectangle 7"/>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angle 8"/>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dirty="0"/>
                <a:t>1980</a:t>
              </a:r>
              <a:endParaRPr lang="en-US" sz="1900" kern="1200" dirty="0"/>
            </a:p>
          </p:txBody>
        </p:sp>
      </p:grpSp>
      <p:sp>
        <p:nvSpPr>
          <p:cNvPr id="10" name="Oval 9"/>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14" name="Picture 1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7946" y="1256973"/>
            <a:ext cx="4315428" cy="1562318"/>
          </a:xfrm>
          <a:prstGeom prst="rect">
            <a:avLst/>
          </a:prstGeom>
        </p:spPr>
      </p:pic>
      <p:pic>
        <p:nvPicPr>
          <p:cNvPr id="15" name="Picture 1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1974" y="346707"/>
            <a:ext cx="5725324" cy="752580"/>
          </a:xfrm>
          <a:prstGeom prst="rect">
            <a:avLst/>
          </a:prstGeom>
        </p:spPr>
      </p:pic>
      <p:pic>
        <p:nvPicPr>
          <p:cNvPr id="16" name="Picture 15"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8158" y="1182029"/>
            <a:ext cx="5772956" cy="333422"/>
          </a:xfrm>
          <a:prstGeom prst="rect">
            <a:avLst/>
          </a:prstGeom>
        </p:spPr>
      </p:pic>
      <p:pic>
        <p:nvPicPr>
          <p:cNvPr id="17" name="Picture 16"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04260" y="2957446"/>
            <a:ext cx="7049484" cy="943107"/>
          </a:xfrm>
          <a:prstGeom prst="rect">
            <a:avLst/>
          </a:prstGeom>
        </p:spPr>
      </p:pic>
      <p:pic>
        <p:nvPicPr>
          <p:cNvPr id="18" name="Picture 17" descr="Screen Clippi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04260" y="4186383"/>
            <a:ext cx="7116169" cy="2086266"/>
          </a:xfrm>
          <a:prstGeom prst="rect">
            <a:avLst/>
          </a:prstGeom>
        </p:spPr>
      </p:pic>
      <p:sp>
        <p:nvSpPr>
          <p:cNvPr id="19" name="TextBox 18"/>
          <p:cNvSpPr txBox="1"/>
          <p:nvPr/>
        </p:nvSpPr>
        <p:spPr>
          <a:xfrm>
            <a:off x="3604260" y="2820286"/>
            <a:ext cx="636270" cy="369332"/>
          </a:xfrm>
          <a:prstGeom prst="rect">
            <a:avLst/>
          </a:prstGeom>
          <a:solidFill>
            <a:schemeClr val="bg1"/>
          </a:solidFill>
        </p:spPr>
        <p:txBody>
          <a:bodyPr wrap="square" rtlCol="0">
            <a:spAutoFit/>
          </a:bodyPr>
          <a:lstStyle/>
          <a:p>
            <a:r>
              <a:rPr lang="en-US" dirty="0"/>
              <a:t> . . .</a:t>
            </a:r>
          </a:p>
        </p:txBody>
      </p:sp>
      <p:sp>
        <p:nvSpPr>
          <p:cNvPr id="20" name="TextBox 19"/>
          <p:cNvSpPr txBox="1"/>
          <p:nvPr/>
        </p:nvSpPr>
        <p:spPr>
          <a:xfrm>
            <a:off x="3661410" y="4058867"/>
            <a:ext cx="1022985" cy="369332"/>
          </a:xfrm>
          <a:prstGeom prst="rect">
            <a:avLst/>
          </a:prstGeom>
          <a:solidFill>
            <a:schemeClr val="bg1"/>
          </a:solidFill>
        </p:spPr>
        <p:txBody>
          <a:bodyPr wrap="square" rtlCol="0">
            <a:spAutoFit/>
          </a:bodyPr>
          <a:lstStyle/>
          <a:p>
            <a:pPr algn="r"/>
            <a:r>
              <a:rPr lang="en-US" dirty="0"/>
              <a:t> . . .</a:t>
            </a:r>
          </a:p>
        </p:txBody>
      </p:sp>
      <p:sp>
        <p:nvSpPr>
          <p:cNvPr id="21" name="TextBox 20"/>
          <p:cNvSpPr txBox="1"/>
          <p:nvPr/>
        </p:nvSpPr>
        <p:spPr>
          <a:xfrm>
            <a:off x="9323070" y="3616020"/>
            <a:ext cx="1227804" cy="307777"/>
          </a:xfrm>
          <a:prstGeom prst="rect">
            <a:avLst/>
          </a:prstGeom>
          <a:solidFill>
            <a:schemeClr val="bg1"/>
          </a:solidFill>
        </p:spPr>
        <p:txBody>
          <a:bodyPr wrap="square" rtlCol="0">
            <a:spAutoFit/>
          </a:bodyPr>
          <a:lstStyle/>
          <a:p>
            <a:r>
              <a:rPr lang="en-US" sz="1400" dirty="0"/>
              <a:t> . . .</a:t>
            </a:r>
          </a:p>
        </p:txBody>
      </p:sp>
      <p:sp>
        <p:nvSpPr>
          <p:cNvPr id="2" name="Slide Number Placeholder 1"/>
          <p:cNvSpPr>
            <a:spLocks noGrp="1"/>
          </p:cNvSpPr>
          <p:nvPr>
            <p:ph type="sldNum" sz="quarter" idx="12"/>
          </p:nvPr>
        </p:nvSpPr>
        <p:spPr/>
        <p:txBody>
          <a:bodyPr/>
          <a:lstStyle/>
          <a:p>
            <a:fld id="{788A30AB-ACE2-4458-B252-A749F4979766}" type="slidenum">
              <a:rPr lang="en-US" smtClean="0"/>
              <a:t>13</a:t>
            </a:fld>
            <a:endParaRPr lang="en-US"/>
          </a:p>
        </p:txBody>
      </p:sp>
    </p:spTree>
    <p:extLst>
      <p:ext uri="{BB962C8B-B14F-4D97-AF65-F5344CB8AC3E}">
        <p14:creationId xmlns:p14="http://schemas.microsoft.com/office/powerpoint/2010/main" val="2463656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2333774" y="346707"/>
            <a:ext cx="1495275" cy="373385"/>
            <a:chOff x="2087821" y="0"/>
            <a:chExt cx="1495275" cy="373385"/>
          </a:xfrm>
        </p:grpSpPr>
        <p:sp>
          <p:nvSpPr>
            <p:cNvPr id="8" name="Rectangle 7"/>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angle 8"/>
            <p:cNvSpPr/>
            <p:nvPr/>
          </p:nvSpPr>
          <p:spPr>
            <a:xfrm>
              <a:off x="2087821" y="0"/>
              <a:ext cx="1495275"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a:t>1994, June</a:t>
              </a:r>
            </a:p>
          </p:txBody>
        </p:sp>
      </p:grpSp>
      <p:sp>
        <p:nvSpPr>
          <p:cNvPr id="10" name="Oval 9"/>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6210" y="450389"/>
            <a:ext cx="6982800" cy="2048161"/>
          </a:xfrm>
          <a:prstGeom prst="rect">
            <a:avLst/>
          </a:prstGeom>
        </p:spPr>
      </p:pic>
      <p:pic>
        <p:nvPicPr>
          <p:cNvPr id="11" name="Picture 10"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0160" y="3122410"/>
            <a:ext cx="10621182" cy="2554683"/>
          </a:xfrm>
          <a:prstGeom prst="rect">
            <a:avLst/>
          </a:prstGeom>
        </p:spPr>
      </p:pic>
      <p:sp>
        <p:nvSpPr>
          <p:cNvPr id="2" name="Slide Number Placeholder 1"/>
          <p:cNvSpPr>
            <a:spLocks noGrp="1"/>
          </p:cNvSpPr>
          <p:nvPr>
            <p:ph type="sldNum" sz="quarter" idx="12"/>
          </p:nvPr>
        </p:nvSpPr>
        <p:spPr/>
        <p:txBody>
          <a:bodyPr/>
          <a:lstStyle/>
          <a:p>
            <a:fld id="{788A30AB-ACE2-4458-B252-A749F4979766}" type="slidenum">
              <a:rPr lang="en-US" smtClean="0"/>
              <a:t>14</a:t>
            </a:fld>
            <a:endParaRPr lang="en-US"/>
          </a:p>
        </p:txBody>
      </p:sp>
    </p:spTree>
    <p:extLst>
      <p:ext uri="{BB962C8B-B14F-4D97-AF65-F5344CB8AC3E}">
        <p14:creationId xmlns:p14="http://schemas.microsoft.com/office/powerpoint/2010/main" val="1280368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415" y="1696307"/>
            <a:ext cx="7173327" cy="1362265"/>
          </a:xfrm>
          <a:prstGeom prst="rect">
            <a:avLst/>
          </a:prstGeom>
        </p:spPr>
      </p:pic>
      <p:pic>
        <p:nvPicPr>
          <p:cNvPr id="5" name="Picture 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23186" y="259871"/>
            <a:ext cx="6427113" cy="1854856"/>
          </a:xfrm>
          <a:prstGeom prst="rect">
            <a:avLst/>
          </a:prstGeom>
        </p:spPr>
      </p:pic>
      <p:grpSp>
        <p:nvGrpSpPr>
          <p:cNvPr id="7" name="Group 6"/>
          <p:cNvGrpSpPr/>
          <p:nvPr/>
        </p:nvGrpSpPr>
        <p:grpSpPr>
          <a:xfrm>
            <a:off x="2333775" y="346707"/>
            <a:ext cx="1104600" cy="373385"/>
            <a:chOff x="2087822" y="0"/>
            <a:chExt cx="1104600" cy="373385"/>
          </a:xfrm>
        </p:grpSpPr>
        <p:sp>
          <p:nvSpPr>
            <p:cNvPr id="8" name="Rectangle 7"/>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angle 8"/>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a:t>2010</a:t>
              </a:r>
            </a:p>
          </p:txBody>
        </p:sp>
      </p:grpSp>
      <p:sp>
        <p:nvSpPr>
          <p:cNvPr id="10" name="Oval 9"/>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11" name="Picture 10"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02927" y="3355752"/>
            <a:ext cx="7916380" cy="2810267"/>
          </a:xfrm>
          <a:prstGeom prst="rect">
            <a:avLst/>
          </a:prstGeom>
        </p:spPr>
      </p:pic>
      <p:sp>
        <p:nvSpPr>
          <p:cNvPr id="2" name="Slide Number Placeholder 1"/>
          <p:cNvSpPr>
            <a:spLocks noGrp="1"/>
          </p:cNvSpPr>
          <p:nvPr>
            <p:ph type="sldNum" sz="quarter" idx="12"/>
          </p:nvPr>
        </p:nvSpPr>
        <p:spPr/>
        <p:txBody>
          <a:bodyPr/>
          <a:lstStyle/>
          <a:p>
            <a:fld id="{788A30AB-ACE2-4458-B252-A749F4979766}" type="slidenum">
              <a:rPr lang="en-US" smtClean="0"/>
              <a:t>15</a:t>
            </a:fld>
            <a:endParaRPr lang="en-US"/>
          </a:p>
        </p:txBody>
      </p:sp>
    </p:spTree>
    <p:extLst>
      <p:ext uri="{BB962C8B-B14F-4D97-AF65-F5344CB8AC3E}">
        <p14:creationId xmlns:p14="http://schemas.microsoft.com/office/powerpoint/2010/main" val="181370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409725"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9388" y="27291"/>
            <a:ext cx="7244565" cy="1820584"/>
          </a:xfrm>
          <a:prstGeom prst="rect">
            <a:avLst/>
          </a:prstGeom>
        </p:spPr>
      </p:pic>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3492" y="1878043"/>
            <a:ext cx="7316222" cy="1657581"/>
          </a:xfrm>
          <a:prstGeom prst="rect">
            <a:avLst/>
          </a:prstGeom>
        </p:spPr>
      </p:pic>
      <p:pic>
        <p:nvPicPr>
          <p:cNvPr id="11" name="Picture 10"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6173" y="3911652"/>
            <a:ext cx="4807577" cy="884792"/>
          </a:xfrm>
          <a:prstGeom prst="rect">
            <a:avLst/>
          </a:prstGeom>
        </p:spPr>
      </p:pic>
      <p:grpSp>
        <p:nvGrpSpPr>
          <p:cNvPr id="15" name="Group 14"/>
          <p:cNvGrpSpPr/>
          <p:nvPr/>
        </p:nvGrpSpPr>
        <p:grpSpPr>
          <a:xfrm>
            <a:off x="596418" y="346707"/>
            <a:ext cx="1104600" cy="373385"/>
            <a:chOff x="2087822" y="0"/>
            <a:chExt cx="1104600" cy="373385"/>
          </a:xfrm>
        </p:grpSpPr>
        <p:sp>
          <p:nvSpPr>
            <p:cNvPr id="16" name="Rectangle 15"/>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angle 16"/>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a:t>2015</a:t>
              </a:r>
            </a:p>
          </p:txBody>
        </p:sp>
      </p:grpSp>
      <p:sp>
        <p:nvSpPr>
          <p:cNvPr id="18" name="Oval 17"/>
          <p:cNvSpPr/>
          <p:nvPr/>
        </p:nvSpPr>
        <p:spPr>
          <a:xfrm>
            <a:off x="223033"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sp>
        <p:nvSpPr>
          <p:cNvPr id="2" name="Slide Number Placeholder 1"/>
          <p:cNvSpPr>
            <a:spLocks noGrp="1"/>
          </p:cNvSpPr>
          <p:nvPr>
            <p:ph type="sldNum" sz="quarter" idx="12"/>
          </p:nvPr>
        </p:nvSpPr>
        <p:spPr/>
        <p:txBody>
          <a:bodyPr/>
          <a:lstStyle/>
          <a:p>
            <a:fld id="{788A30AB-ACE2-4458-B252-A749F4979766}" type="slidenum">
              <a:rPr lang="en-US" smtClean="0"/>
              <a:t>16</a:t>
            </a:fld>
            <a:endParaRPr lang="en-US"/>
          </a:p>
        </p:txBody>
      </p:sp>
      <p:pic>
        <p:nvPicPr>
          <p:cNvPr id="7" name="Picture 6">
            <a:extLst>
              <a:ext uri="{FF2B5EF4-FFF2-40B4-BE49-F238E27FC236}">
                <a16:creationId xmlns:a16="http://schemas.microsoft.com/office/drawing/2014/main" id="{26EFCFA4-2A61-374E-BC57-B18C9798F5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16929" y="3356974"/>
            <a:ext cx="5040053" cy="2112277"/>
          </a:xfrm>
          <a:prstGeom prst="rect">
            <a:avLst/>
          </a:prstGeom>
        </p:spPr>
      </p:pic>
    </p:spTree>
    <p:extLst>
      <p:ext uri="{BB962C8B-B14F-4D97-AF65-F5344CB8AC3E}">
        <p14:creationId xmlns:p14="http://schemas.microsoft.com/office/powerpoint/2010/main" val="1709193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757589"/>
          </a:xfrm>
        </p:spPr>
        <p:txBody>
          <a:bodyPr>
            <a:normAutofit/>
          </a:bodyPr>
          <a:lstStyle/>
          <a:p>
            <a:r>
              <a:rPr lang="en-US" sz="4800" dirty="0"/>
              <a:t>Group Activity</a:t>
            </a:r>
          </a:p>
        </p:txBody>
      </p:sp>
      <p:sp>
        <p:nvSpPr>
          <p:cNvPr id="3" name="Content Placeholder 2"/>
          <p:cNvSpPr>
            <a:spLocks noGrp="1"/>
          </p:cNvSpPr>
          <p:nvPr>
            <p:ph idx="1"/>
          </p:nvPr>
        </p:nvSpPr>
        <p:spPr>
          <a:xfrm>
            <a:off x="838200" y="2488473"/>
            <a:ext cx="10515600" cy="3688489"/>
          </a:xfrm>
        </p:spPr>
        <p:txBody>
          <a:bodyPr/>
          <a:lstStyle/>
          <a:p>
            <a:pPr marL="0" indent="0">
              <a:buNone/>
            </a:pPr>
            <a:r>
              <a:rPr lang="en-US" dirty="0"/>
              <a:t>Consider:</a:t>
            </a:r>
          </a:p>
          <a:p>
            <a:r>
              <a:rPr lang="en-US" dirty="0">
                <a:solidFill>
                  <a:schemeClr val="tx1">
                    <a:lumMod val="65000"/>
                    <a:lumOff val="35000"/>
                  </a:schemeClr>
                </a:solidFill>
              </a:rPr>
              <a:t>Is this new information to you?</a:t>
            </a:r>
          </a:p>
          <a:p>
            <a:r>
              <a:rPr lang="en-US" dirty="0">
                <a:solidFill>
                  <a:schemeClr val="tx1">
                    <a:lumMod val="65000"/>
                    <a:lumOff val="35000"/>
                  </a:schemeClr>
                </a:solidFill>
              </a:rPr>
              <a:t>How might these stories affect community partners?</a:t>
            </a:r>
          </a:p>
          <a:p>
            <a:r>
              <a:rPr lang="en-US" dirty="0">
                <a:solidFill>
                  <a:schemeClr val="tx1">
                    <a:lumMod val="65000"/>
                    <a:lumOff val="35000"/>
                  </a:schemeClr>
                </a:solidFill>
              </a:rPr>
              <a:t>How might these stories influence academic partners?</a:t>
            </a:r>
          </a:p>
          <a:p>
            <a:endParaRPr lang="en-US" dirty="0">
              <a:solidFill>
                <a:schemeClr val="tx1">
                  <a:lumMod val="65000"/>
                  <a:lumOff val="35000"/>
                </a:schemeClr>
              </a:solidFill>
            </a:endParaRPr>
          </a:p>
          <a:p>
            <a:endParaRPr lang="en-US" dirty="0">
              <a:solidFill>
                <a:schemeClr val="tx1">
                  <a:lumMod val="65000"/>
                  <a:lumOff val="35000"/>
                </a:schemeClr>
              </a:solidFill>
            </a:endParaRPr>
          </a:p>
        </p:txBody>
      </p:sp>
      <p:sp>
        <p:nvSpPr>
          <p:cNvPr id="4" name="Slide Number Placeholder 3"/>
          <p:cNvSpPr>
            <a:spLocks noGrp="1"/>
          </p:cNvSpPr>
          <p:nvPr>
            <p:ph type="sldNum" sz="quarter" idx="12"/>
          </p:nvPr>
        </p:nvSpPr>
        <p:spPr/>
        <p:txBody>
          <a:bodyPr/>
          <a:lstStyle/>
          <a:p>
            <a:fld id="{788A30AB-ACE2-4458-B252-A749F4979766}" type="slidenum">
              <a:rPr lang="en-US" smtClean="0"/>
              <a:t>17</a:t>
            </a:fld>
            <a:endParaRPr lang="en-US"/>
          </a:p>
        </p:txBody>
      </p:sp>
    </p:spTree>
    <p:extLst>
      <p:ext uri="{BB962C8B-B14F-4D97-AF65-F5344CB8AC3E}">
        <p14:creationId xmlns:p14="http://schemas.microsoft.com/office/powerpoint/2010/main" val="2077610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749774"/>
            <a:ext cx="9144000" cy="2387600"/>
          </a:xfrm>
        </p:spPr>
        <p:txBody>
          <a:bodyPr>
            <a:normAutofit/>
          </a:bodyPr>
          <a:lstStyle/>
          <a:p>
            <a:r>
              <a:rPr lang="en-US" dirty="0"/>
              <a:t>Moving Forward</a:t>
            </a:r>
          </a:p>
        </p:txBody>
      </p:sp>
      <p:sp>
        <p:nvSpPr>
          <p:cNvPr id="2" name="Slide Number Placeholder 1"/>
          <p:cNvSpPr>
            <a:spLocks noGrp="1"/>
          </p:cNvSpPr>
          <p:nvPr>
            <p:ph type="sldNum" sz="quarter" idx="12"/>
          </p:nvPr>
        </p:nvSpPr>
        <p:spPr/>
        <p:txBody>
          <a:bodyPr/>
          <a:lstStyle/>
          <a:p>
            <a:fld id="{788A30AB-ACE2-4458-B252-A749F4979766}" type="slidenum">
              <a:rPr lang="en-US" smtClean="0"/>
              <a:t>18</a:t>
            </a:fld>
            <a:endParaRPr lang="en-US"/>
          </a:p>
        </p:txBody>
      </p:sp>
    </p:spTree>
    <p:extLst>
      <p:ext uri="{BB962C8B-B14F-4D97-AF65-F5344CB8AC3E}">
        <p14:creationId xmlns:p14="http://schemas.microsoft.com/office/powerpoint/2010/main" val="186184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6528" y="723207"/>
            <a:ext cx="10515600" cy="1757589"/>
          </a:xfrm>
        </p:spPr>
        <p:txBody>
          <a:bodyPr>
            <a:normAutofit/>
          </a:bodyPr>
          <a:lstStyle/>
          <a:p>
            <a:r>
              <a:rPr lang="en-US" sz="4800" dirty="0"/>
              <a:t>Temperature Check: How are we feeling?</a:t>
            </a:r>
          </a:p>
        </p:txBody>
      </p:sp>
      <p:sp>
        <p:nvSpPr>
          <p:cNvPr id="4" name="Slide Number Placeholder 3"/>
          <p:cNvSpPr>
            <a:spLocks noGrp="1"/>
          </p:cNvSpPr>
          <p:nvPr>
            <p:ph type="sldNum" sz="quarter" idx="12"/>
          </p:nvPr>
        </p:nvSpPr>
        <p:spPr/>
        <p:txBody>
          <a:bodyPr/>
          <a:lstStyle/>
          <a:p>
            <a:fld id="{788A30AB-ACE2-4458-B252-A749F4979766}" type="slidenum">
              <a:rPr lang="en-US" smtClean="0"/>
              <a:t>19</a:t>
            </a:fld>
            <a:endParaRPr lang="en-US"/>
          </a:p>
        </p:txBody>
      </p:sp>
      <p:pic>
        <p:nvPicPr>
          <p:cNvPr id="6" name="Picture 5">
            <a:extLst>
              <a:ext uri="{FF2B5EF4-FFF2-40B4-BE49-F238E27FC236}">
                <a16:creationId xmlns:a16="http://schemas.microsoft.com/office/drawing/2014/main" id="{001C1D75-7F97-C541-A7D9-0C16EDAE59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3203" y="2017603"/>
            <a:ext cx="2857500" cy="2857500"/>
          </a:xfrm>
          <a:prstGeom prst="rect">
            <a:avLst/>
          </a:prstGeom>
        </p:spPr>
      </p:pic>
      <p:pic>
        <p:nvPicPr>
          <p:cNvPr id="8" name="Picture 7">
            <a:extLst>
              <a:ext uri="{FF2B5EF4-FFF2-40B4-BE49-F238E27FC236}">
                <a16:creationId xmlns:a16="http://schemas.microsoft.com/office/drawing/2014/main" id="{FEB2D481-BC33-E14C-8673-4EC4979FE1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7003" y="2047359"/>
            <a:ext cx="2857500" cy="2857500"/>
          </a:xfrm>
          <a:prstGeom prst="rect">
            <a:avLst/>
          </a:prstGeom>
        </p:spPr>
      </p:pic>
      <p:pic>
        <p:nvPicPr>
          <p:cNvPr id="10" name="Picture 9">
            <a:extLst>
              <a:ext uri="{FF2B5EF4-FFF2-40B4-BE49-F238E27FC236}">
                <a16:creationId xmlns:a16="http://schemas.microsoft.com/office/drawing/2014/main" id="{60ED3279-815C-DB46-BA44-90E176EFF3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7953" y="2047359"/>
            <a:ext cx="2857500" cy="2857500"/>
          </a:xfrm>
          <a:prstGeom prst="rect">
            <a:avLst/>
          </a:prstGeom>
        </p:spPr>
      </p:pic>
    </p:spTree>
    <p:extLst>
      <p:ext uri="{BB962C8B-B14F-4D97-AF65-F5344CB8AC3E}">
        <p14:creationId xmlns:p14="http://schemas.microsoft.com/office/powerpoint/2010/main" val="1370302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Mindful Practice</a:t>
            </a:r>
          </a:p>
        </p:txBody>
      </p:sp>
      <p:sp>
        <p:nvSpPr>
          <p:cNvPr id="4" name="Slide Number Placeholder 3"/>
          <p:cNvSpPr>
            <a:spLocks noGrp="1"/>
          </p:cNvSpPr>
          <p:nvPr>
            <p:ph type="sldNum" sz="quarter" idx="12"/>
          </p:nvPr>
        </p:nvSpPr>
        <p:spPr/>
        <p:txBody>
          <a:bodyPr/>
          <a:lstStyle/>
          <a:p>
            <a:fld id="{788A30AB-ACE2-4458-B252-A749F4979766}" type="slidenum">
              <a:rPr lang="en-US" smtClean="0"/>
              <a:t>2</a:t>
            </a:fld>
            <a:endParaRPr lang="en-US"/>
          </a:p>
        </p:txBody>
      </p:sp>
    </p:spTree>
    <p:extLst>
      <p:ext uri="{BB962C8B-B14F-4D97-AF65-F5344CB8AC3E}">
        <p14:creationId xmlns:p14="http://schemas.microsoft.com/office/powerpoint/2010/main" val="152711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6A6F980-EADC-7C47-A0F8-3AF69E2F12C3}"/>
              </a:ext>
            </a:extLst>
          </p:cNvPr>
          <p:cNvSpPr>
            <a:spLocks noGrp="1"/>
          </p:cNvSpPr>
          <p:nvPr>
            <p:ph type="sldNum" sz="quarter" idx="12"/>
          </p:nvPr>
        </p:nvSpPr>
        <p:spPr/>
        <p:txBody>
          <a:bodyPr/>
          <a:lstStyle/>
          <a:p>
            <a:fld id="{788A30AB-ACE2-4458-B252-A749F4979766}" type="slidenum">
              <a:rPr lang="en-US" smtClean="0"/>
              <a:t>20</a:t>
            </a:fld>
            <a:endParaRPr lang="en-US"/>
          </a:p>
        </p:txBody>
      </p:sp>
      <p:sp>
        <p:nvSpPr>
          <p:cNvPr id="5" name="Title 1">
            <a:extLst>
              <a:ext uri="{FF2B5EF4-FFF2-40B4-BE49-F238E27FC236}">
                <a16:creationId xmlns:a16="http://schemas.microsoft.com/office/drawing/2014/main" id="{AEFDD97F-ECEB-C648-8DA6-B189FD366B83}"/>
              </a:ext>
            </a:extLst>
          </p:cNvPr>
          <p:cNvSpPr txBox="1">
            <a:spLocks noGrp="1"/>
          </p:cNvSpPr>
          <p:nvPr>
            <p:ph idx="1"/>
          </p:nvPr>
        </p:nvSpPr>
        <p:spPr>
          <a:xfrm>
            <a:off x="838200" y="1434927"/>
            <a:ext cx="10515600" cy="33615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900" dirty="0"/>
              <a:t>What</a:t>
            </a:r>
            <a:r>
              <a:rPr lang="en-US" b="1" dirty="0"/>
              <a:t> </a:t>
            </a:r>
            <a:r>
              <a:rPr lang="en-US" sz="4900" dirty="0"/>
              <a:t>is one change in the way you’ve thought about entering community-academic partners now that we’ve had this conversation </a:t>
            </a:r>
            <a:r>
              <a:rPr lang="en-US" sz="4800" dirty="0"/>
              <a:t>?</a:t>
            </a:r>
          </a:p>
        </p:txBody>
      </p:sp>
    </p:spTree>
    <p:extLst>
      <p:ext uri="{BB962C8B-B14F-4D97-AF65-F5344CB8AC3E}">
        <p14:creationId xmlns:p14="http://schemas.microsoft.com/office/powerpoint/2010/main" val="2638955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Intellectual Humility</a:t>
            </a:r>
          </a:p>
        </p:txBody>
      </p:sp>
      <p:sp>
        <p:nvSpPr>
          <p:cNvPr id="3" name="Content Placeholder 2"/>
          <p:cNvSpPr>
            <a:spLocks noGrp="1"/>
          </p:cNvSpPr>
          <p:nvPr>
            <p:ph idx="1"/>
          </p:nvPr>
        </p:nvSpPr>
        <p:spPr/>
        <p:txBody>
          <a:bodyPr/>
          <a:lstStyle/>
          <a:p>
            <a:r>
              <a:rPr lang="en-US" dirty="0"/>
              <a:t>Regards every encounter you have as a professional as an exchange between equals</a:t>
            </a:r>
          </a:p>
          <a:p>
            <a:r>
              <a:rPr lang="en-US" dirty="0"/>
              <a:t>Affirms people can only exchange if they feel they have something valuable to offer in return</a:t>
            </a:r>
          </a:p>
          <a:p>
            <a:r>
              <a:rPr lang="en-US" dirty="0"/>
              <a:t>Acknowledges that every person brings a unique perspective and expertise</a:t>
            </a:r>
          </a:p>
          <a:p>
            <a:r>
              <a:rPr lang="en-US" dirty="0"/>
              <a:t>Approaches patients/ population /community by acknowledging assets, not focusing only on deficits</a:t>
            </a:r>
          </a:p>
          <a:p>
            <a:r>
              <a:rPr lang="en-US" dirty="0"/>
              <a:t>Know Your History: </a:t>
            </a:r>
            <a:r>
              <a:rPr lang="en-US" dirty="0" err="1"/>
              <a:t>LearnRVA.org</a:t>
            </a:r>
            <a:r>
              <a:rPr lang="en-US" dirty="0"/>
              <a:t> </a:t>
            </a:r>
          </a:p>
        </p:txBody>
      </p:sp>
      <p:sp>
        <p:nvSpPr>
          <p:cNvPr id="4" name="Slide Number Placeholder 3"/>
          <p:cNvSpPr>
            <a:spLocks noGrp="1"/>
          </p:cNvSpPr>
          <p:nvPr>
            <p:ph type="sldNum" sz="quarter" idx="12"/>
          </p:nvPr>
        </p:nvSpPr>
        <p:spPr/>
        <p:txBody>
          <a:bodyPr/>
          <a:lstStyle/>
          <a:p>
            <a:fld id="{788A30AB-ACE2-4458-B252-A749F4979766}" type="slidenum">
              <a:rPr lang="en-US" smtClean="0"/>
              <a:t>21</a:t>
            </a:fld>
            <a:endParaRPr lang="en-US"/>
          </a:p>
        </p:txBody>
      </p:sp>
    </p:spTree>
    <p:extLst>
      <p:ext uri="{BB962C8B-B14F-4D97-AF65-F5344CB8AC3E}">
        <p14:creationId xmlns:p14="http://schemas.microsoft.com/office/powerpoint/2010/main" val="373148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References</a:t>
            </a:r>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err="1"/>
              <a:t>Sultz</a:t>
            </a:r>
            <a:r>
              <a:rPr lang="en-US" dirty="0"/>
              <a:t>, H. A., &amp; Young, K. M. (2006). </a:t>
            </a:r>
            <a:r>
              <a:rPr lang="en-US" i="1" dirty="0"/>
              <a:t>Health care, USA: Understanding its organization and delivery</a:t>
            </a:r>
            <a:r>
              <a:rPr lang="en-US" dirty="0"/>
              <a:t>. Jones &amp; Bartlett Learning.</a:t>
            </a:r>
          </a:p>
          <a:p>
            <a:pPr marL="514350" indent="-514350">
              <a:buFont typeface="+mj-lt"/>
              <a:buAutoNum type="arabicPeriod"/>
            </a:pPr>
            <a:r>
              <a:rPr lang="en-US" dirty="0" err="1"/>
              <a:t>Duffin</a:t>
            </a:r>
            <a:r>
              <a:rPr lang="en-US" dirty="0"/>
              <a:t>, J. (2010). </a:t>
            </a:r>
            <a:r>
              <a:rPr lang="en-US" i="1" dirty="0"/>
              <a:t>History of medicine: a scandalously short introduction</a:t>
            </a:r>
            <a:r>
              <a:rPr lang="en-US" dirty="0"/>
              <a:t>. University of Toronto Press.</a:t>
            </a:r>
          </a:p>
          <a:p>
            <a:pPr marL="514350" indent="-514350">
              <a:buFont typeface="+mj-lt"/>
              <a:buAutoNum type="arabicPeriod"/>
            </a:pPr>
            <a:r>
              <a:rPr lang="en-US" dirty="0">
                <a:hlinkClick r:id="rId2"/>
              </a:rPr>
              <a:t>http://www.tn.gov/regboards/barber/bpolehis.shtml</a:t>
            </a:r>
            <a:endParaRPr lang="en-US" dirty="0"/>
          </a:p>
          <a:p>
            <a:pPr marL="514350" indent="-514350">
              <a:buFont typeface="+mj-lt"/>
              <a:buAutoNum type="arabicPeriod"/>
            </a:pPr>
            <a:r>
              <a:rPr lang="en-US" dirty="0">
                <a:hlinkClick r:id="rId3"/>
              </a:rPr>
              <a:t>http://www.swide.com/art-culture/history/barber-shop-pole-history/2013/09/29</a:t>
            </a:r>
            <a:endParaRPr lang="en-US" dirty="0"/>
          </a:p>
          <a:p>
            <a:pPr marL="514350" indent="-514350">
              <a:buFont typeface="+mj-lt"/>
              <a:buAutoNum type="arabicPeriod"/>
            </a:pPr>
            <a:r>
              <a:rPr lang="en-US" dirty="0">
                <a:hlinkClick r:id="rId4"/>
              </a:rPr>
              <a:t>http://wp.vcu.edu/richmondcemeteries/wp-content/uploads/sites/1876/2012/09/Schmitz_ChrisBaker.pdf</a:t>
            </a:r>
            <a:endParaRPr lang="en-US" dirty="0"/>
          </a:p>
          <a:p>
            <a:pPr marL="514350" indent="-514350">
              <a:buFont typeface="+mj-lt"/>
              <a:buAutoNum type="arabicPeriod"/>
            </a:pPr>
            <a:r>
              <a:rPr lang="en-US" dirty="0">
                <a:hlinkClick r:id="rId5"/>
              </a:rPr>
              <a:t>http://www.virginiamemory.com/blogs/out_of_the_box/2010/10/27/chris-baker-cheerful-among-corpses/</a:t>
            </a:r>
            <a:endParaRPr lang="en-US" dirty="0"/>
          </a:p>
          <a:p>
            <a:pPr marL="514350" indent="-514350">
              <a:buFont typeface="+mj-lt"/>
              <a:buAutoNum type="arabicPeriod"/>
            </a:pPr>
            <a:r>
              <a:rPr lang="en-US" dirty="0"/>
              <a:t>http://www.reddit.com/r/HistoryPorn/comments/22uek4/uva_school_of_medicine_cadaver_society_3rd_club/</a:t>
            </a:r>
          </a:p>
          <a:p>
            <a:pPr marL="514350" indent="-514350">
              <a:buFont typeface="+mj-lt"/>
              <a:buAutoNum type="arabicPeriod"/>
            </a:pPr>
            <a:endParaRPr lang="en-US" dirty="0"/>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135C16C7-A2E9-45ED-B164-AF0EA9902B90}" type="slidenum">
              <a:rPr lang="en-US" smtClean="0"/>
              <a:t>22</a:t>
            </a:fld>
            <a:endParaRPr lang="en-US"/>
          </a:p>
        </p:txBody>
      </p:sp>
    </p:spTree>
    <p:extLst>
      <p:ext uri="{BB962C8B-B14F-4D97-AF65-F5344CB8AC3E}">
        <p14:creationId xmlns:p14="http://schemas.microsoft.com/office/powerpoint/2010/main" val="6515699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375"/>
            <a:ext cx="10515600" cy="1325563"/>
          </a:xfrm>
        </p:spPr>
        <p:txBody>
          <a:bodyPr/>
          <a:lstStyle/>
          <a:p>
            <a:r>
              <a:rPr lang="en-US" dirty="0"/>
              <a:t>More Information</a:t>
            </a:r>
          </a:p>
        </p:txBody>
      </p:sp>
      <p:sp>
        <p:nvSpPr>
          <p:cNvPr id="3" name="Content Placeholder 2"/>
          <p:cNvSpPr>
            <a:spLocks noGrp="1"/>
          </p:cNvSpPr>
          <p:nvPr>
            <p:ph idx="1"/>
          </p:nvPr>
        </p:nvSpPr>
        <p:spPr>
          <a:xfrm>
            <a:off x="838199" y="1318161"/>
            <a:ext cx="10752117" cy="5272644"/>
          </a:xfrm>
        </p:spPr>
        <p:txBody>
          <a:bodyPr>
            <a:normAutofit fontScale="62500" lnSpcReduction="20000"/>
          </a:bodyPr>
          <a:lstStyle/>
          <a:p>
            <a:pPr marL="0" indent="0">
              <a:buNone/>
            </a:pPr>
            <a:r>
              <a:rPr lang="en-US" dirty="0"/>
              <a:t>East Marshall Street Well Project</a:t>
            </a:r>
          </a:p>
          <a:p>
            <a:pPr marL="0" indent="0">
              <a:buNone/>
            </a:pPr>
            <a:r>
              <a:rPr lang="en-US" dirty="0">
                <a:hlinkClick r:id="rId2"/>
              </a:rPr>
              <a:t>http://emsw.vcu.edu</a:t>
            </a:r>
            <a:r>
              <a:rPr lang="en-US" dirty="0"/>
              <a:t> </a:t>
            </a:r>
          </a:p>
          <a:p>
            <a:pPr marL="0" indent="0">
              <a:buNone/>
            </a:pPr>
            <a:r>
              <a:rPr lang="en-US" dirty="0">
                <a:hlinkClick r:id="rId3"/>
              </a:rPr>
              <a:t>http://emsw.vcu.edu/about/</a:t>
            </a:r>
            <a:endParaRPr lang="en-US" dirty="0"/>
          </a:p>
          <a:p>
            <a:pPr marL="0" indent="0">
              <a:buNone/>
            </a:pPr>
            <a:endParaRPr lang="en-US" dirty="0"/>
          </a:p>
          <a:p>
            <a:pPr marL="0" indent="0">
              <a:buNone/>
            </a:pPr>
            <a:r>
              <a:rPr lang="en-US" dirty="0"/>
              <a:t>VCU Historic Timeline</a:t>
            </a:r>
          </a:p>
          <a:p>
            <a:pPr marL="0" indent="0">
              <a:buNone/>
            </a:pPr>
            <a:r>
              <a:rPr lang="en-US" dirty="0">
                <a:hlinkClick r:id="rId4"/>
              </a:rPr>
              <a:t>http://175.vcu.edu/timeline/</a:t>
            </a:r>
            <a:r>
              <a:rPr lang="en-US" dirty="0"/>
              <a:t> </a:t>
            </a:r>
          </a:p>
          <a:p>
            <a:pPr marL="0" indent="0">
              <a:buNone/>
            </a:pPr>
            <a:r>
              <a:rPr lang="en-US" dirty="0" err="1"/>
              <a:t>LearnRVA.org</a:t>
            </a:r>
            <a:endParaRPr lang="en-US" dirty="0"/>
          </a:p>
          <a:p>
            <a:pPr marL="0" indent="0">
              <a:buNone/>
            </a:pPr>
            <a:endParaRPr lang="en-US" dirty="0"/>
          </a:p>
          <a:p>
            <a:pPr marL="0" indent="0">
              <a:buNone/>
            </a:pPr>
            <a:r>
              <a:rPr lang="en-US" dirty="0"/>
              <a:t>Headlines</a:t>
            </a:r>
          </a:p>
          <a:p>
            <a:pPr marL="0" indent="0">
              <a:buNone/>
            </a:pPr>
            <a:r>
              <a:rPr lang="en-US" dirty="0">
                <a:hlinkClick r:id="rId5"/>
              </a:rPr>
              <a:t>http://www.styleweekly.com/richmond/as-vcu-partners-with-the-carver-community-to-build-a-better-neighborhood-area-businesses-hope-they-wont-be-left-out-of-the-picture/Content?oid=1385453</a:t>
            </a:r>
            <a:r>
              <a:rPr lang="en-US" dirty="0"/>
              <a:t> </a:t>
            </a:r>
          </a:p>
          <a:p>
            <a:pPr marL="0" indent="0">
              <a:buNone/>
            </a:pPr>
            <a:r>
              <a:rPr lang="en-US" dirty="0">
                <a:hlinkClick r:id="rId6"/>
              </a:rPr>
              <a:t>https://www.highbeam.com/doc/1P2-896587.html</a:t>
            </a:r>
            <a:r>
              <a:rPr lang="en-US" dirty="0"/>
              <a:t> </a:t>
            </a:r>
          </a:p>
          <a:p>
            <a:pPr marL="0" indent="0">
              <a:buNone/>
            </a:pPr>
            <a:r>
              <a:rPr lang="en-US" dirty="0">
                <a:hlinkClick r:id="rId7"/>
              </a:rPr>
              <a:t>http://nsarchive.gwu.edu/radiation/dir/mstreet/commeet/meet5/brief5/tab_p/br5p2a.txt</a:t>
            </a:r>
            <a:endParaRPr lang="en-US" dirty="0"/>
          </a:p>
          <a:p>
            <a:pPr marL="0" indent="0">
              <a:buNone/>
            </a:pPr>
            <a:r>
              <a:rPr lang="en-US" dirty="0">
                <a:hlinkClick r:id="rId8"/>
              </a:rPr>
              <a:t>https://www.change.org/p/end-vcu-mcv-parking-on-richmond-s-african-burial-ground</a:t>
            </a:r>
            <a:endParaRPr lang="en-US" dirty="0"/>
          </a:p>
          <a:p>
            <a:pPr marL="0" indent="0">
              <a:buNone/>
            </a:pPr>
            <a:r>
              <a:rPr lang="en-US" dirty="0">
                <a:hlinkClick r:id="rId9"/>
              </a:rPr>
              <a:t>http://richmondmagazine.com/news/news/swan-song/</a:t>
            </a:r>
            <a:endParaRPr lang="en-US" dirty="0"/>
          </a:p>
          <a:p>
            <a:pPr marL="0" indent="0">
              <a:buNone/>
            </a:pPr>
            <a:r>
              <a:rPr lang="en-US" dirty="0">
                <a:hlinkClick r:id="rId10"/>
              </a:rPr>
              <a:t>http://emsw.vcu.edu/wp-content/uploads/sites/5206/2014/11/Well-RTD-Archives.pdf</a:t>
            </a:r>
            <a:endParaRPr lang="en-US" dirty="0"/>
          </a:p>
          <a:p>
            <a:pPr marL="0" indent="0">
              <a:buNone/>
            </a:pPr>
            <a:r>
              <a:rPr lang="en-US" dirty="0">
                <a:hlinkClick r:id="rId11"/>
              </a:rPr>
              <a:t>http://richmondmagazine.com/news/features/into-the-light/</a:t>
            </a:r>
            <a:r>
              <a:rPr lang="en-US" dirty="0"/>
              <a:t> </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788A30AB-ACE2-4458-B252-A749F4979766}" type="slidenum">
              <a:rPr lang="en-US" smtClean="0"/>
              <a:t>23</a:t>
            </a:fld>
            <a:endParaRPr lang="en-US"/>
          </a:p>
        </p:txBody>
      </p:sp>
    </p:spTree>
    <p:extLst>
      <p:ext uri="{BB962C8B-B14F-4D97-AF65-F5344CB8AC3E}">
        <p14:creationId xmlns:p14="http://schemas.microsoft.com/office/powerpoint/2010/main" val="427431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47E15-284A-504A-957E-5845BC8097D5}"/>
              </a:ext>
            </a:extLst>
          </p:cNvPr>
          <p:cNvSpPr>
            <a:spLocks noGrp="1"/>
          </p:cNvSpPr>
          <p:nvPr>
            <p:ph type="title"/>
          </p:nvPr>
        </p:nvSpPr>
        <p:spPr/>
        <p:txBody>
          <a:bodyPr/>
          <a:lstStyle/>
          <a:p>
            <a:r>
              <a:rPr lang="en-US" dirty="0"/>
              <a:t>Group Norms</a:t>
            </a:r>
          </a:p>
        </p:txBody>
      </p:sp>
      <p:sp>
        <p:nvSpPr>
          <p:cNvPr id="3" name="Content Placeholder 2">
            <a:extLst>
              <a:ext uri="{FF2B5EF4-FFF2-40B4-BE49-F238E27FC236}">
                <a16:creationId xmlns:a16="http://schemas.microsoft.com/office/drawing/2014/main" id="{F5428D34-4547-914B-A760-D59CE1DF16F1}"/>
              </a:ext>
            </a:extLst>
          </p:cNvPr>
          <p:cNvSpPr>
            <a:spLocks noGrp="1"/>
          </p:cNvSpPr>
          <p:nvPr>
            <p:ph idx="1"/>
          </p:nvPr>
        </p:nvSpPr>
        <p:spPr/>
        <p:txBody>
          <a:bodyPr>
            <a:normAutofit fontScale="85000" lnSpcReduction="20000"/>
          </a:bodyPr>
          <a:lstStyle/>
          <a:p>
            <a:r>
              <a:rPr lang="en-US" dirty="0"/>
              <a:t>Self-Facilitation</a:t>
            </a:r>
          </a:p>
          <a:p>
            <a:pPr lvl="1"/>
            <a:r>
              <a:rPr lang="en-US" dirty="0"/>
              <a:t>Should you feel yourself embarking on a monologue, pull back and recognize that we are all creating space for others to share and absorb.</a:t>
            </a:r>
          </a:p>
          <a:p>
            <a:pPr marL="0" indent="0">
              <a:buNone/>
            </a:pPr>
            <a:endParaRPr lang="en-US" dirty="0"/>
          </a:p>
          <a:p>
            <a:r>
              <a:rPr lang="en-US" dirty="0"/>
              <a:t>Genuine Intent </a:t>
            </a:r>
          </a:p>
          <a:p>
            <a:pPr lvl="1"/>
            <a:r>
              <a:rPr lang="en-US" dirty="0"/>
              <a:t>We assume a genuine intent to learn. </a:t>
            </a:r>
          </a:p>
          <a:p>
            <a:pPr marL="0" indent="0">
              <a:buNone/>
            </a:pPr>
            <a:endParaRPr lang="en-US" dirty="0"/>
          </a:p>
          <a:p>
            <a:r>
              <a:rPr lang="en-US" dirty="0"/>
              <a:t>Ouch and Educate </a:t>
            </a:r>
          </a:p>
          <a:p>
            <a:pPr lvl="1"/>
            <a:r>
              <a:rPr lang="en-US" dirty="0"/>
              <a:t>Keep in mind that you may be hurt by something someone says, but they might not know it, so you need to share when and why you are “hurt” by something someone says. Sometimes it is difficult to articulate why something hurts. A facilitator can be helpful in those instances. </a:t>
            </a:r>
          </a:p>
          <a:p>
            <a:pPr marL="0" indent="0">
              <a:buNone/>
            </a:pPr>
            <a:endParaRPr lang="en-US" dirty="0"/>
          </a:p>
          <a:p>
            <a:r>
              <a:rPr lang="en-US" dirty="0"/>
              <a:t>Stay Present, Stay Vulnerable, Hold Space</a:t>
            </a:r>
          </a:p>
          <a:p>
            <a:pPr marL="0" indent="0">
              <a:buNone/>
            </a:pPr>
            <a:endParaRPr lang="en-US" dirty="0"/>
          </a:p>
        </p:txBody>
      </p:sp>
      <p:sp>
        <p:nvSpPr>
          <p:cNvPr id="4" name="Slide Number Placeholder 3">
            <a:extLst>
              <a:ext uri="{FF2B5EF4-FFF2-40B4-BE49-F238E27FC236}">
                <a16:creationId xmlns:a16="http://schemas.microsoft.com/office/drawing/2014/main" id="{DC6CA869-87D4-0C4D-A605-AA5E4B80C5C1}"/>
              </a:ext>
            </a:extLst>
          </p:cNvPr>
          <p:cNvSpPr>
            <a:spLocks noGrp="1"/>
          </p:cNvSpPr>
          <p:nvPr>
            <p:ph type="sldNum" sz="quarter" idx="12"/>
          </p:nvPr>
        </p:nvSpPr>
        <p:spPr/>
        <p:txBody>
          <a:bodyPr/>
          <a:lstStyle/>
          <a:p>
            <a:fld id="{788A30AB-ACE2-4458-B252-A749F4979766}" type="slidenum">
              <a:rPr lang="en-US" smtClean="0"/>
              <a:t>3</a:t>
            </a:fld>
            <a:endParaRPr lang="en-US"/>
          </a:p>
        </p:txBody>
      </p:sp>
      <p:sp>
        <p:nvSpPr>
          <p:cNvPr id="6" name="Rectangle 5">
            <a:extLst>
              <a:ext uri="{FF2B5EF4-FFF2-40B4-BE49-F238E27FC236}">
                <a16:creationId xmlns:a16="http://schemas.microsoft.com/office/drawing/2014/main" id="{81346639-30A5-6048-A994-7E7EC3E4108E}"/>
              </a:ext>
            </a:extLst>
          </p:cNvPr>
          <p:cNvSpPr/>
          <p:nvPr/>
        </p:nvSpPr>
        <p:spPr>
          <a:xfrm>
            <a:off x="4968240" y="704740"/>
            <a:ext cx="6096000" cy="646331"/>
          </a:xfrm>
          <a:prstGeom prst="rect">
            <a:avLst/>
          </a:prstGeom>
        </p:spPr>
        <p:txBody>
          <a:bodyPr>
            <a:spAutoFit/>
          </a:bodyPr>
          <a:lstStyle/>
          <a:p>
            <a:r>
              <a:rPr lang="en-US" i="1" dirty="0">
                <a:latin typeface="Times New Roman" panose="02020603050405020304" pitchFamily="18" charset="0"/>
                <a:ea typeface="Times New Roman" panose="02020603050405020304" pitchFamily="18" charset="0"/>
                <a:cs typeface="Times New Roman" panose="02020603050405020304" pitchFamily="18" charset="0"/>
              </a:rPr>
              <a:t>From “Managing Controversial Classroom Topics: Resources for Faculty” as distributed by VCU Faculty Affairs</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2341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63162-5E44-2942-9FB0-C254710C3754}"/>
              </a:ext>
            </a:extLst>
          </p:cNvPr>
          <p:cNvSpPr>
            <a:spLocks noGrp="1"/>
          </p:cNvSpPr>
          <p:nvPr>
            <p:ph type="title"/>
          </p:nvPr>
        </p:nvSpPr>
        <p:spPr/>
        <p:txBody>
          <a:bodyPr/>
          <a:lstStyle/>
          <a:p>
            <a:r>
              <a:rPr lang="en-US" dirty="0"/>
              <a:t>Group Norms</a:t>
            </a:r>
          </a:p>
        </p:txBody>
      </p:sp>
      <p:sp>
        <p:nvSpPr>
          <p:cNvPr id="3" name="Content Placeholder 2">
            <a:extLst>
              <a:ext uri="{FF2B5EF4-FFF2-40B4-BE49-F238E27FC236}">
                <a16:creationId xmlns:a16="http://schemas.microsoft.com/office/drawing/2014/main" id="{23B793D9-E317-E84C-B690-5AEB9AE24C03}"/>
              </a:ext>
            </a:extLst>
          </p:cNvPr>
          <p:cNvSpPr>
            <a:spLocks noGrp="1"/>
          </p:cNvSpPr>
          <p:nvPr>
            <p:ph idx="1"/>
          </p:nvPr>
        </p:nvSpPr>
        <p:spPr/>
        <p:txBody>
          <a:bodyPr>
            <a:normAutofit fontScale="77500" lnSpcReduction="20000"/>
          </a:bodyPr>
          <a:lstStyle/>
          <a:p>
            <a:r>
              <a:rPr lang="en-US" dirty="0"/>
              <a:t>Intent vs. Impact </a:t>
            </a:r>
          </a:p>
          <a:p>
            <a:pPr lvl="1"/>
            <a:r>
              <a:rPr lang="en-US" dirty="0"/>
              <a:t>The intent of a comment might be different from the impact. Be mindful. </a:t>
            </a:r>
          </a:p>
          <a:p>
            <a:endParaRPr lang="en-US" dirty="0"/>
          </a:p>
          <a:p>
            <a:r>
              <a:rPr lang="en-US" dirty="0"/>
              <a:t>Holding Still in Discomfort and Defensiveness </a:t>
            </a:r>
          </a:p>
          <a:p>
            <a:pPr lvl="1"/>
            <a:r>
              <a:rPr lang="en-US" dirty="0"/>
              <a:t>Being uncomfortable does not necessarily mean lack of safety. </a:t>
            </a:r>
          </a:p>
          <a:p>
            <a:endParaRPr lang="en-US" dirty="0"/>
          </a:p>
          <a:p>
            <a:r>
              <a:rPr lang="en-US" dirty="0"/>
              <a:t>Utilize “I” statements</a:t>
            </a:r>
          </a:p>
          <a:p>
            <a:endParaRPr lang="en-US" dirty="0"/>
          </a:p>
          <a:p>
            <a:r>
              <a:rPr lang="en-US" dirty="0"/>
              <a:t>Each person is the authority of their own experience </a:t>
            </a:r>
          </a:p>
          <a:p>
            <a:endParaRPr lang="en-US" dirty="0"/>
          </a:p>
          <a:p>
            <a:r>
              <a:rPr lang="en-US" dirty="0"/>
              <a:t>Dialogue, not debate</a:t>
            </a:r>
          </a:p>
          <a:p>
            <a:pPr lvl="1"/>
            <a:r>
              <a:rPr lang="en-US" dirty="0"/>
              <a:t>The purpose is not to debate positing one’s established perspective against another. It is to explore and learn. </a:t>
            </a:r>
          </a:p>
          <a:p>
            <a:endParaRPr lang="en-US" dirty="0"/>
          </a:p>
        </p:txBody>
      </p:sp>
      <p:sp>
        <p:nvSpPr>
          <p:cNvPr id="4" name="Slide Number Placeholder 3">
            <a:extLst>
              <a:ext uri="{FF2B5EF4-FFF2-40B4-BE49-F238E27FC236}">
                <a16:creationId xmlns:a16="http://schemas.microsoft.com/office/drawing/2014/main" id="{DA411495-C3B7-DD40-88FC-644A7C4FECB3}"/>
              </a:ext>
            </a:extLst>
          </p:cNvPr>
          <p:cNvSpPr>
            <a:spLocks noGrp="1"/>
          </p:cNvSpPr>
          <p:nvPr>
            <p:ph type="sldNum" sz="quarter" idx="12"/>
          </p:nvPr>
        </p:nvSpPr>
        <p:spPr/>
        <p:txBody>
          <a:bodyPr/>
          <a:lstStyle/>
          <a:p>
            <a:fld id="{788A30AB-ACE2-4458-B252-A749F4979766}" type="slidenum">
              <a:rPr lang="en-US" smtClean="0"/>
              <a:t>4</a:t>
            </a:fld>
            <a:endParaRPr lang="en-US"/>
          </a:p>
        </p:txBody>
      </p:sp>
      <p:sp>
        <p:nvSpPr>
          <p:cNvPr id="5" name="Rectangle 4">
            <a:extLst>
              <a:ext uri="{FF2B5EF4-FFF2-40B4-BE49-F238E27FC236}">
                <a16:creationId xmlns:a16="http://schemas.microsoft.com/office/drawing/2014/main" id="{0145DE84-CD3A-CB49-9CB7-40FAA459EE21}"/>
              </a:ext>
            </a:extLst>
          </p:cNvPr>
          <p:cNvSpPr/>
          <p:nvPr/>
        </p:nvSpPr>
        <p:spPr>
          <a:xfrm>
            <a:off x="4968240" y="704740"/>
            <a:ext cx="6096000" cy="646331"/>
          </a:xfrm>
          <a:prstGeom prst="rect">
            <a:avLst/>
          </a:prstGeom>
        </p:spPr>
        <p:txBody>
          <a:bodyPr>
            <a:spAutoFit/>
          </a:bodyPr>
          <a:lstStyle/>
          <a:p>
            <a:r>
              <a:rPr lang="en-US" i="1" dirty="0">
                <a:latin typeface="Times New Roman" panose="02020603050405020304" pitchFamily="18" charset="0"/>
                <a:ea typeface="Times New Roman" panose="02020603050405020304" pitchFamily="18" charset="0"/>
                <a:cs typeface="Times New Roman" panose="02020603050405020304" pitchFamily="18" charset="0"/>
              </a:rPr>
              <a:t>From “Managing Controversial Classroom Topics: Resources for Faculty” as distributed by VCU Faculty Affairs</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82415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828191"/>
            <a:ext cx="12192000" cy="914400"/>
          </a:xfrm>
          <a:prstGeom prst="rect">
            <a:avLst/>
          </a:prstGeom>
          <a:solidFill>
            <a:srgbClr val="FFB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465991"/>
            <a:ext cx="12192000" cy="2362200"/>
          </a:xfrm>
          <a:prstGeom prst="rect">
            <a:avLst/>
          </a:prstGeom>
          <a:solidFill>
            <a:srgbClr val="69B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1870" y="747860"/>
            <a:ext cx="11588261" cy="2076450"/>
          </a:xfrm>
        </p:spPr>
        <p:txBody>
          <a:bodyPr>
            <a:normAutofit/>
          </a:bodyPr>
          <a:lstStyle/>
          <a:p>
            <a:r>
              <a:rPr lang="en-US" b="1" dirty="0">
                <a:solidFill>
                  <a:schemeClr val="bg1"/>
                </a:solidFill>
              </a:rPr>
              <a:t>Inclusive Collaboration: Historical Context in Community Engagement</a:t>
            </a:r>
            <a:endParaRPr lang="en-US" b="1" dirty="0">
              <a:solidFill>
                <a:schemeClr val="bg1"/>
              </a:solidFill>
              <a:latin typeface="Arial" panose="020B0604020202020204" pitchFamily="34" charset="0"/>
              <a:cs typeface="Arial" panose="020B0604020202020204" pitchFamily="34" charset="0"/>
            </a:endParaRPr>
          </a:p>
        </p:txBody>
      </p:sp>
      <p:sp>
        <p:nvSpPr>
          <p:cNvPr id="7" name="Slide Number Placeholder 6"/>
          <p:cNvSpPr>
            <a:spLocks noGrp="1"/>
          </p:cNvSpPr>
          <p:nvPr>
            <p:ph type="sldNum" sz="quarter" idx="12"/>
          </p:nvPr>
        </p:nvSpPr>
        <p:spPr/>
        <p:txBody>
          <a:bodyPr/>
          <a:lstStyle/>
          <a:p>
            <a:fld id="{788A30AB-ACE2-4458-B252-A749F4979766}" type="slidenum">
              <a:rPr lang="en-US" smtClean="0"/>
              <a:t>5</a:t>
            </a:fld>
            <a:endParaRPr lang="en-US"/>
          </a:p>
        </p:txBody>
      </p:sp>
    </p:spTree>
    <p:extLst>
      <p:ext uri="{BB962C8B-B14F-4D97-AF65-F5344CB8AC3E}">
        <p14:creationId xmlns:p14="http://schemas.microsoft.com/office/powerpoint/2010/main" val="733393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897" y="279400"/>
            <a:ext cx="10515600" cy="1325563"/>
          </a:xfrm>
        </p:spPr>
        <p:txBody>
          <a:bodyPr/>
          <a:lstStyle/>
          <a:p>
            <a:r>
              <a:rPr lang="en-US" dirty="0"/>
              <a:t>VCU History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11973450"/>
              </p:ext>
            </p:extLst>
          </p:nvPr>
        </p:nvGraphicFramePr>
        <p:xfrm>
          <a:off x="414338" y="2554150"/>
          <a:ext cx="11363325" cy="2418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 name="Straight Connector 6"/>
          <p:cNvCxnSpPr/>
          <p:nvPr/>
        </p:nvCxnSpPr>
        <p:spPr>
          <a:xfrm flipV="1">
            <a:off x="10034651" y="1263004"/>
            <a:ext cx="0" cy="1480196"/>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550237" y="724395"/>
            <a:ext cx="3336966" cy="538609"/>
          </a:xfrm>
          <a:prstGeom prst="rect">
            <a:avLst/>
          </a:prstGeom>
          <a:noFill/>
        </p:spPr>
        <p:txBody>
          <a:bodyPr wrap="square" rtlCol="0">
            <a:spAutoFit/>
          </a:bodyPr>
          <a:lstStyle/>
          <a:p>
            <a:r>
              <a:rPr lang="en-US" dirty="0"/>
              <a:t>1951</a:t>
            </a:r>
            <a:r>
              <a:rPr lang="en-US" sz="1100" dirty="0"/>
              <a:t>:   Frist African-American students admitted to both MCV and RPI.  Integration was not consistent.</a:t>
            </a:r>
          </a:p>
        </p:txBody>
      </p:sp>
      <p:cxnSp>
        <p:nvCxnSpPr>
          <p:cNvPr id="10" name="Straight Connector 9"/>
          <p:cNvCxnSpPr/>
          <p:nvPr/>
        </p:nvCxnSpPr>
        <p:spPr>
          <a:xfrm flipV="1">
            <a:off x="9771414" y="4429496"/>
            <a:ext cx="0" cy="1341912"/>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099456" y="5644603"/>
            <a:ext cx="3336966" cy="538609"/>
          </a:xfrm>
          <a:prstGeom prst="rect">
            <a:avLst/>
          </a:prstGeom>
          <a:noFill/>
        </p:spPr>
        <p:txBody>
          <a:bodyPr wrap="square" rtlCol="0">
            <a:spAutoFit/>
          </a:bodyPr>
          <a:lstStyle/>
          <a:p>
            <a:r>
              <a:rPr lang="en-US" dirty="0"/>
              <a:t>1947</a:t>
            </a:r>
            <a:r>
              <a:rPr lang="en-US" sz="1100" dirty="0"/>
              <a:t>:   First civilian burn unit in the U.S. is established at MCV.</a:t>
            </a:r>
          </a:p>
        </p:txBody>
      </p:sp>
      <p:sp>
        <p:nvSpPr>
          <p:cNvPr id="20" name="TextBox 19"/>
          <p:cNvSpPr txBox="1"/>
          <p:nvPr/>
        </p:nvSpPr>
        <p:spPr>
          <a:xfrm>
            <a:off x="3883229" y="4573718"/>
            <a:ext cx="3265715" cy="538609"/>
          </a:xfrm>
          <a:prstGeom prst="rect">
            <a:avLst/>
          </a:prstGeom>
          <a:noFill/>
        </p:spPr>
        <p:txBody>
          <a:bodyPr wrap="square" rtlCol="0">
            <a:spAutoFit/>
          </a:bodyPr>
          <a:lstStyle/>
          <a:p>
            <a:r>
              <a:rPr lang="en-US" dirty="0"/>
              <a:t>1917</a:t>
            </a:r>
            <a:r>
              <a:rPr lang="en-US" sz="1100" dirty="0"/>
              <a:t>:  Female students admitted to MCV professional programs as a war expedient</a:t>
            </a:r>
          </a:p>
        </p:txBody>
      </p:sp>
      <p:cxnSp>
        <p:nvCxnSpPr>
          <p:cNvPr id="21" name="Straight Connector 20"/>
          <p:cNvCxnSpPr/>
          <p:nvPr/>
        </p:nvCxnSpPr>
        <p:spPr>
          <a:xfrm flipV="1">
            <a:off x="5516086" y="2921330"/>
            <a:ext cx="1" cy="1781299"/>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788A30AB-ACE2-4458-B252-A749F4979766}" type="slidenum">
              <a:rPr lang="en-US" smtClean="0"/>
              <a:t>6</a:t>
            </a:fld>
            <a:endParaRPr lang="en-US"/>
          </a:p>
        </p:txBody>
      </p:sp>
    </p:spTree>
    <p:extLst>
      <p:ext uri="{BB962C8B-B14F-4D97-AF65-F5344CB8AC3E}">
        <p14:creationId xmlns:p14="http://schemas.microsoft.com/office/powerpoint/2010/main" val="1481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Picture 8"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8572" y="1335246"/>
            <a:ext cx="9354856" cy="2267267"/>
          </a:xfrm>
          <a:prstGeom prst="rect">
            <a:avLst/>
          </a:prstGeom>
        </p:spPr>
      </p:pic>
      <p:sp>
        <p:nvSpPr>
          <p:cNvPr id="11" name="TextBox 10"/>
          <p:cNvSpPr txBox="1"/>
          <p:nvPr/>
        </p:nvSpPr>
        <p:spPr>
          <a:xfrm>
            <a:off x="10681988" y="3256041"/>
            <a:ext cx="690862" cy="369332"/>
          </a:xfrm>
          <a:prstGeom prst="rect">
            <a:avLst/>
          </a:prstGeom>
          <a:solidFill>
            <a:schemeClr val="bg1"/>
          </a:solidFill>
        </p:spPr>
        <p:txBody>
          <a:bodyPr wrap="square" rtlCol="0">
            <a:spAutoFit/>
          </a:bodyPr>
          <a:lstStyle/>
          <a:p>
            <a:r>
              <a:rPr lang="en-US" dirty="0"/>
              <a:t> .  .</a:t>
            </a:r>
          </a:p>
        </p:txBody>
      </p:sp>
      <p:grpSp>
        <p:nvGrpSpPr>
          <p:cNvPr id="3" name="Group 2"/>
          <p:cNvGrpSpPr/>
          <p:nvPr/>
        </p:nvGrpSpPr>
        <p:grpSpPr>
          <a:xfrm>
            <a:off x="2333774" y="346707"/>
            <a:ext cx="1849605" cy="373385"/>
            <a:chOff x="2087822" y="0"/>
            <a:chExt cx="1104600" cy="373385"/>
          </a:xfrm>
        </p:grpSpPr>
        <p:sp>
          <p:nvSpPr>
            <p:cNvPr id="4" name="Rectangle 3"/>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 name="Rectangle 4"/>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a:t>1994, May</a:t>
              </a:r>
            </a:p>
          </p:txBody>
        </p:sp>
      </p:grpSp>
      <p:sp>
        <p:nvSpPr>
          <p:cNvPr id="6" name="Oval 5"/>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7" name="Picture 6"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9253" y="533399"/>
            <a:ext cx="3934374" cy="1162212"/>
          </a:xfrm>
          <a:prstGeom prst="rect">
            <a:avLst/>
          </a:prstGeom>
        </p:spPr>
      </p:pic>
      <p:pic>
        <p:nvPicPr>
          <p:cNvPr id="10" name="Picture 9"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8572" y="4151153"/>
            <a:ext cx="9526330" cy="1991003"/>
          </a:xfrm>
          <a:prstGeom prst="rect">
            <a:avLst/>
          </a:prstGeom>
        </p:spPr>
      </p:pic>
      <p:sp>
        <p:nvSpPr>
          <p:cNvPr id="8" name="Slide Number Placeholder 7"/>
          <p:cNvSpPr>
            <a:spLocks noGrp="1"/>
          </p:cNvSpPr>
          <p:nvPr>
            <p:ph type="sldNum" sz="quarter" idx="12"/>
          </p:nvPr>
        </p:nvSpPr>
        <p:spPr/>
        <p:txBody>
          <a:bodyPr/>
          <a:lstStyle/>
          <a:p>
            <a:fld id="{788A30AB-ACE2-4458-B252-A749F4979766}" type="slidenum">
              <a:rPr lang="en-US" smtClean="0"/>
              <a:t>7</a:t>
            </a:fld>
            <a:endParaRPr lang="en-US"/>
          </a:p>
        </p:txBody>
      </p:sp>
    </p:spTree>
    <p:extLst>
      <p:ext uri="{BB962C8B-B14F-4D97-AF65-F5344CB8AC3E}">
        <p14:creationId xmlns:p14="http://schemas.microsoft.com/office/powerpoint/2010/main" val="2116092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East Marshall Street Well Project</a:t>
            </a:r>
          </a:p>
        </p:txBody>
      </p:sp>
      <p:sp>
        <p:nvSpPr>
          <p:cNvPr id="4" name="Content Placeholder 3"/>
          <p:cNvSpPr>
            <a:spLocks noGrp="1"/>
          </p:cNvSpPr>
          <p:nvPr>
            <p:ph idx="1"/>
          </p:nvPr>
        </p:nvSpPr>
        <p:spPr>
          <a:xfrm>
            <a:off x="838200" y="1825625"/>
            <a:ext cx="10515600" cy="4769485"/>
          </a:xfrm>
        </p:spPr>
        <p:txBody>
          <a:bodyPr>
            <a:normAutofit fontScale="92500" lnSpcReduction="10000"/>
          </a:bodyPr>
          <a:lstStyle/>
          <a:p>
            <a:pPr marL="0" indent="0">
              <a:buNone/>
            </a:pPr>
            <a:r>
              <a:rPr lang="en-US" dirty="0"/>
              <a:t>“ . . . Although covered by the media in 1994, the discovery of the well remained largely unaddressed until awareness of the well’s history was included in Dr. Shawn </a:t>
            </a:r>
            <a:r>
              <a:rPr lang="en-US" dirty="0" err="1"/>
              <a:t>Utsey’s</a:t>
            </a:r>
            <a:r>
              <a:rPr lang="en-US" dirty="0"/>
              <a:t> documentary, ‘Until the Well Runs Dry,’ which examined the issue of grave robbing and use of black cadavers in medical education in the 19</a:t>
            </a:r>
            <a:r>
              <a:rPr lang="en-US" baseline="30000" dirty="0"/>
              <a:t>th</a:t>
            </a:r>
            <a:r>
              <a:rPr lang="en-US" dirty="0"/>
              <a:t> century.”</a:t>
            </a:r>
          </a:p>
          <a:p>
            <a:pPr marL="0" indent="0">
              <a:buNone/>
            </a:pPr>
            <a:endParaRPr lang="en-US" dirty="0"/>
          </a:p>
          <a:p>
            <a:pPr marL="0" indent="0">
              <a:buNone/>
            </a:pPr>
            <a:r>
              <a:rPr lang="en-US" dirty="0"/>
              <a:t>Based on analysis conducted of the skeletal remains and artifacts discovered:</a:t>
            </a:r>
          </a:p>
          <a:p>
            <a:pPr marL="285750" indent="-285750"/>
            <a:r>
              <a:rPr lang="en-US" dirty="0"/>
              <a:t>44individuals of age 14 or older, </a:t>
            </a:r>
          </a:p>
          <a:p>
            <a:pPr marL="285750" indent="-285750"/>
            <a:r>
              <a:rPr lang="en-US" dirty="0"/>
              <a:t>9 children under age 14</a:t>
            </a:r>
          </a:p>
          <a:p>
            <a:pPr marL="285750" indent="-285750"/>
            <a:r>
              <a:rPr lang="en-US" dirty="0"/>
              <a:t>Primarily African or African descent</a:t>
            </a:r>
          </a:p>
          <a:p>
            <a:pPr marL="285750" indent="-285750"/>
            <a:r>
              <a:rPr lang="en-US" dirty="0"/>
              <a:t>The well was from pre-Civil War period (1790-1850)</a:t>
            </a:r>
          </a:p>
          <a:p>
            <a:pPr marL="0" indent="0">
              <a:buNone/>
            </a:pPr>
            <a:endParaRPr lang="en-US" dirty="0"/>
          </a:p>
        </p:txBody>
      </p:sp>
      <p:sp>
        <p:nvSpPr>
          <p:cNvPr id="2" name="Slide Number Placeholder 1"/>
          <p:cNvSpPr>
            <a:spLocks noGrp="1"/>
          </p:cNvSpPr>
          <p:nvPr>
            <p:ph type="sldNum" sz="quarter" idx="12"/>
          </p:nvPr>
        </p:nvSpPr>
        <p:spPr/>
        <p:txBody>
          <a:bodyPr/>
          <a:lstStyle/>
          <a:p>
            <a:fld id="{788A30AB-ACE2-4458-B252-A749F4979766}" type="slidenum">
              <a:rPr lang="en-US" smtClean="0"/>
              <a:t>8</a:t>
            </a:fld>
            <a:endParaRPr lang="en-US"/>
          </a:p>
        </p:txBody>
      </p:sp>
    </p:spTree>
    <p:extLst>
      <p:ext uri="{BB962C8B-B14F-4D97-AF65-F5344CB8AC3E}">
        <p14:creationId xmlns:p14="http://schemas.microsoft.com/office/powerpoint/2010/main" val="862632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5288" y="196850"/>
            <a:ext cx="3008313" cy="412750"/>
          </a:xfrm>
        </p:spPr>
        <p:txBody>
          <a:bodyPr>
            <a:normAutofit fontScale="90000"/>
          </a:bodyPr>
          <a:lstStyle/>
          <a:p>
            <a:r>
              <a:rPr lang="en-US" sz="4000" dirty="0"/>
              <a:t>Chris Baker</a:t>
            </a:r>
            <a:r>
              <a:rPr lang="en-US" sz="4000" baseline="30000" dirty="0"/>
              <a:t>5</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87106" y="273051"/>
            <a:ext cx="4335639" cy="5853113"/>
          </a:xfrm>
        </p:spPr>
      </p:pic>
      <p:sp>
        <p:nvSpPr>
          <p:cNvPr id="4" name="Text Placeholder 3"/>
          <p:cNvSpPr>
            <a:spLocks noGrp="1"/>
          </p:cNvSpPr>
          <p:nvPr>
            <p:ph type="body" sz="half" idx="2"/>
          </p:nvPr>
        </p:nvSpPr>
        <p:spPr>
          <a:xfrm>
            <a:off x="1752600" y="533400"/>
            <a:ext cx="3581400" cy="6096000"/>
          </a:xfrm>
        </p:spPr>
        <p:txBody>
          <a:bodyPr>
            <a:noAutofit/>
          </a:bodyPr>
          <a:lstStyle/>
          <a:p>
            <a:pPr marL="285750" indent="-285750">
              <a:buFont typeface="Arial" panose="020B0604020202020204" pitchFamily="34" charset="0"/>
              <a:buChar char="•"/>
            </a:pPr>
            <a:r>
              <a:rPr lang="en-US" sz="2200" dirty="0"/>
              <a:t>Officially the janitor</a:t>
            </a:r>
          </a:p>
          <a:p>
            <a:pPr marL="285750" indent="-285750">
              <a:buFont typeface="Arial" panose="020B0604020202020204" pitchFamily="34" charset="0"/>
              <a:buChar char="•"/>
            </a:pPr>
            <a:r>
              <a:rPr lang="en-US" sz="2200" dirty="0"/>
              <a:t>Unofficially the MCV campus resurrection man, aka “anatomical man”</a:t>
            </a:r>
          </a:p>
          <a:p>
            <a:pPr marL="285750" indent="-285750">
              <a:buFont typeface="Arial" panose="020B0604020202020204" pitchFamily="34" charset="0"/>
              <a:buChar char="•"/>
            </a:pPr>
            <a:r>
              <a:rPr lang="en-US" sz="2200" dirty="0"/>
              <a:t>Procured bodies and cleaned bones</a:t>
            </a:r>
          </a:p>
          <a:p>
            <a:pPr marL="285750" indent="-285750">
              <a:buFont typeface="Arial" panose="020B0604020202020204" pitchFamily="34" charset="0"/>
              <a:buChar char="•"/>
            </a:pPr>
            <a:r>
              <a:rPr lang="en-US" sz="2200" dirty="0"/>
              <a:t>“ruled the dissection room and possessed considerable knowledge of human anatomy”</a:t>
            </a:r>
            <a:r>
              <a:rPr lang="en-US" sz="2200" baseline="30000" dirty="0"/>
              <a:t>6</a:t>
            </a:r>
          </a:p>
          <a:p>
            <a:pPr marL="285750" indent="-285750">
              <a:buFont typeface="Arial" panose="020B0604020202020204" pitchFamily="34" charset="0"/>
              <a:buChar char="•"/>
            </a:pPr>
            <a:r>
              <a:rPr lang="en-US" sz="2200" dirty="0"/>
              <a:t>Took students to local cemeteries to rob graves</a:t>
            </a:r>
          </a:p>
          <a:p>
            <a:pPr marL="285750" indent="-285750">
              <a:buFont typeface="Arial" panose="020B0604020202020204" pitchFamily="34" charset="0"/>
              <a:buChar char="•"/>
            </a:pPr>
            <a:r>
              <a:rPr lang="en-US" sz="2200" dirty="0"/>
              <a:t>Dr. </a:t>
            </a:r>
            <a:r>
              <a:rPr lang="en-US" sz="2200" dirty="0" err="1"/>
              <a:t>Bosher</a:t>
            </a:r>
            <a:r>
              <a:rPr lang="en-US" sz="2200" dirty="0"/>
              <a:t>, anatomy professor condoned this activity</a:t>
            </a:r>
          </a:p>
          <a:p>
            <a:pPr marL="285750" indent="-285750">
              <a:buFont typeface="Arial" panose="020B0604020202020204" pitchFamily="34" charset="0"/>
              <a:buChar char="•"/>
            </a:pPr>
            <a:r>
              <a:rPr lang="en-US" sz="2200" dirty="0"/>
              <a:t>Lived in the Egyptian building</a:t>
            </a:r>
          </a:p>
          <a:p>
            <a:pPr marL="285750" indent="-285750">
              <a:buFont typeface="Arial" panose="020B0604020202020204" pitchFamily="34" charset="0"/>
              <a:buChar char="•"/>
            </a:pPr>
            <a:endParaRPr lang="en-US" sz="2200" dirty="0"/>
          </a:p>
        </p:txBody>
      </p:sp>
      <p:sp>
        <p:nvSpPr>
          <p:cNvPr id="5" name="Slide Number Placeholder 4"/>
          <p:cNvSpPr>
            <a:spLocks noGrp="1"/>
          </p:cNvSpPr>
          <p:nvPr>
            <p:ph type="sldNum" sz="quarter" idx="12"/>
          </p:nvPr>
        </p:nvSpPr>
        <p:spPr/>
        <p:txBody>
          <a:bodyPr/>
          <a:lstStyle/>
          <a:p>
            <a:fld id="{135C16C7-A2E9-45ED-B164-AF0EA9902B90}" type="slidenum">
              <a:rPr lang="en-US" smtClean="0"/>
              <a:t>9</a:t>
            </a:fld>
            <a:endParaRPr lang="en-US"/>
          </a:p>
        </p:txBody>
      </p:sp>
    </p:spTree>
    <p:extLst>
      <p:ext uri="{BB962C8B-B14F-4D97-AF65-F5344CB8AC3E}">
        <p14:creationId xmlns:p14="http://schemas.microsoft.com/office/powerpoint/2010/main" val="1484776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2055</TotalTime>
  <Words>1375</Words>
  <Application>Microsoft Macintosh PowerPoint</Application>
  <PresentationFormat>Widescreen</PresentationFormat>
  <Paragraphs>173</Paragraphs>
  <Slides>23</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Calibri Light</vt:lpstr>
      <vt:lpstr>Times New Roman</vt:lpstr>
      <vt:lpstr>Office Theme</vt:lpstr>
      <vt:lpstr>Inclusive Collaboration: Historical Context in Community Engagement</vt:lpstr>
      <vt:lpstr>Mindful Practice</vt:lpstr>
      <vt:lpstr>Group Norms</vt:lpstr>
      <vt:lpstr>Group Norms</vt:lpstr>
      <vt:lpstr>Inclusive Collaboration: Historical Context in Community Engagement</vt:lpstr>
      <vt:lpstr>VCU History</vt:lpstr>
      <vt:lpstr>PowerPoint Presentation</vt:lpstr>
      <vt:lpstr>East Marshall Street Well Project</vt:lpstr>
      <vt:lpstr>Chris Baker5</vt:lpstr>
      <vt:lpstr>PowerPoint Presentation</vt:lpstr>
      <vt:lpstr>PowerPoint Presentation</vt:lpstr>
      <vt:lpstr>Group Work</vt:lpstr>
      <vt:lpstr>PowerPoint Presentation</vt:lpstr>
      <vt:lpstr>PowerPoint Presentation</vt:lpstr>
      <vt:lpstr>PowerPoint Presentation</vt:lpstr>
      <vt:lpstr>PowerPoint Presentation</vt:lpstr>
      <vt:lpstr>Group Activity</vt:lpstr>
      <vt:lpstr>Moving Forward</vt:lpstr>
      <vt:lpstr>Temperature Check: How are we feeling?</vt:lpstr>
      <vt:lpstr>PowerPoint Presentation</vt:lpstr>
      <vt:lpstr>Intellectual Humility</vt:lpstr>
      <vt:lpstr>References</vt:lpstr>
      <vt:lpstr>More Information</vt:lpstr>
    </vt:vector>
  </TitlesOfParts>
  <Company>Virginia Commonwealth University</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L Early</dc:creator>
  <cp:lastModifiedBy>Jennifer L Early</cp:lastModifiedBy>
  <cp:revision>78</cp:revision>
  <cp:lastPrinted>2018-02-15T19:29:18Z</cp:lastPrinted>
  <dcterms:created xsi:type="dcterms:W3CDTF">2016-03-09T14:22:53Z</dcterms:created>
  <dcterms:modified xsi:type="dcterms:W3CDTF">2018-05-16T11:49:20Z</dcterms:modified>
</cp:coreProperties>
</file>